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2"/>
  </p:notesMasterIdLst>
  <p:sldIdLst>
    <p:sldId id="256" r:id="rId2"/>
    <p:sldId id="317" r:id="rId3"/>
    <p:sldId id="257" r:id="rId4"/>
    <p:sldId id="258" r:id="rId5"/>
    <p:sldId id="259" r:id="rId6"/>
    <p:sldId id="260" r:id="rId7"/>
    <p:sldId id="291" r:id="rId8"/>
    <p:sldId id="293" r:id="rId9"/>
    <p:sldId id="292" r:id="rId10"/>
    <p:sldId id="314" r:id="rId11"/>
    <p:sldId id="315" r:id="rId12"/>
    <p:sldId id="290" r:id="rId13"/>
    <p:sldId id="327" r:id="rId14"/>
    <p:sldId id="262" r:id="rId15"/>
    <p:sldId id="326" r:id="rId16"/>
    <p:sldId id="269" r:id="rId17"/>
    <p:sldId id="313" r:id="rId18"/>
    <p:sldId id="294" r:id="rId19"/>
    <p:sldId id="295" r:id="rId20"/>
    <p:sldId id="296" r:id="rId21"/>
    <p:sldId id="297" r:id="rId22"/>
    <p:sldId id="298" r:id="rId23"/>
    <p:sldId id="299" r:id="rId24"/>
    <p:sldId id="301" r:id="rId25"/>
    <p:sldId id="300" r:id="rId26"/>
    <p:sldId id="310" r:id="rId27"/>
    <p:sldId id="302" r:id="rId28"/>
    <p:sldId id="303" r:id="rId29"/>
    <p:sldId id="304" r:id="rId30"/>
    <p:sldId id="311" r:id="rId31"/>
    <p:sldId id="305" r:id="rId32"/>
    <p:sldId id="306" r:id="rId33"/>
    <p:sldId id="322" r:id="rId34"/>
    <p:sldId id="318" r:id="rId35"/>
    <p:sldId id="323" r:id="rId36"/>
    <p:sldId id="319" r:id="rId37"/>
    <p:sldId id="324" r:id="rId38"/>
    <p:sldId id="320" r:id="rId39"/>
    <p:sldId id="325" r:id="rId40"/>
    <p:sldId id="321" r:id="rId41"/>
    <p:sldId id="328" r:id="rId42"/>
    <p:sldId id="329" r:id="rId43"/>
    <p:sldId id="307" r:id="rId44"/>
    <p:sldId id="309" r:id="rId45"/>
    <p:sldId id="264" r:id="rId46"/>
    <p:sldId id="266" r:id="rId47"/>
    <p:sldId id="267" r:id="rId48"/>
    <p:sldId id="268" r:id="rId49"/>
    <p:sldId id="312" r:id="rId50"/>
    <p:sldId id="31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autoAdjust="0"/>
  </p:normalViewPr>
  <p:slideViewPr>
    <p:cSldViewPr snapToGrid="0">
      <p:cViewPr varScale="1">
        <p:scale>
          <a:sx n="46" d="100"/>
          <a:sy n="46" d="100"/>
        </p:scale>
        <p:origin x="53" y="1046"/>
      </p:cViewPr>
      <p:guideLst>
        <p:guide orient="horz" pos="2160"/>
        <p:guide pos="3840"/>
      </p:guideLst>
    </p:cSldViewPr>
  </p:slideViewPr>
  <p:outlineViewPr>
    <p:cViewPr>
      <p:scale>
        <a:sx n="33" d="100"/>
        <a:sy n="33" d="100"/>
      </p:scale>
      <p:origin x="0" y="264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FDE6F9-E8ED-4CBD-AF94-6CADA6E1D37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IN"/>
        </a:p>
      </dgm:t>
    </dgm:pt>
    <dgm:pt modelId="{16E27F49-BCFA-42C1-873C-621AD3FED3DA}">
      <dgm:prSet phldrT="[Text]"/>
      <dgm:spPr/>
      <dgm:t>
        <a:bodyPr/>
        <a:lstStyle/>
        <a:p>
          <a:r>
            <a:rPr lang="en-US" dirty="0"/>
            <a:t>Collection of Dataset</a:t>
          </a:r>
          <a:endParaRPr lang="en-IN" dirty="0"/>
        </a:p>
      </dgm:t>
    </dgm:pt>
    <dgm:pt modelId="{AD8EAE18-C4FF-45EC-9DD4-B9E8AD769641}" type="parTrans" cxnId="{EB30898C-D67D-4B2E-BAD5-22B731B12948}">
      <dgm:prSet/>
      <dgm:spPr/>
      <dgm:t>
        <a:bodyPr/>
        <a:lstStyle/>
        <a:p>
          <a:endParaRPr lang="en-IN"/>
        </a:p>
      </dgm:t>
    </dgm:pt>
    <dgm:pt modelId="{12FC4119-BF18-4DCA-AECB-C57EF5F301CA}" type="sibTrans" cxnId="{EB30898C-D67D-4B2E-BAD5-22B731B12948}">
      <dgm:prSet/>
      <dgm:spPr/>
      <dgm:t>
        <a:bodyPr/>
        <a:lstStyle/>
        <a:p>
          <a:endParaRPr lang="en-IN"/>
        </a:p>
      </dgm:t>
    </dgm:pt>
    <dgm:pt modelId="{6EE8C6FC-6AC7-48EC-BCAD-72104656DCC7}">
      <dgm:prSet phldrT="[Text]"/>
      <dgm:spPr/>
      <dgm:t>
        <a:bodyPr/>
        <a:lstStyle/>
        <a:p>
          <a:r>
            <a:rPr lang="en-US" dirty="0"/>
            <a:t>Read Dataset</a:t>
          </a:r>
          <a:endParaRPr lang="en-IN" dirty="0"/>
        </a:p>
      </dgm:t>
    </dgm:pt>
    <dgm:pt modelId="{9CCD0C99-6B93-454C-812B-8840E2ABE2C3}" type="parTrans" cxnId="{B0B2C2E3-D74C-4A5F-82DC-2EE69751C648}">
      <dgm:prSet/>
      <dgm:spPr/>
      <dgm:t>
        <a:bodyPr/>
        <a:lstStyle/>
        <a:p>
          <a:endParaRPr lang="en-IN"/>
        </a:p>
      </dgm:t>
    </dgm:pt>
    <dgm:pt modelId="{3C6CC8B9-01C5-4E9C-B832-F2A7D7D85338}" type="sibTrans" cxnId="{B0B2C2E3-D74C-4A5F-82DC-2EE69751C648}">
      <dgm:prSet/>
      <dgm:spPr/>
      <dgm:t>
        <a:bodyPr/>
        <a:lstStyle/>
        <a:p>
          <a:endParaRPr lang="en-IN"/>
        </a:p>
      </dgm:t>
    </dgm:pt>
    <dgm:pt modelId="{1AB1E2B5-5A53-4E2D-AF8F-E4F5AD992ECE}">
      <dgm:prSet phldrT="[Text]"/>
      <dgm:spPr/>
      <dgm:t>
        <a:bodyPr/>
        <a:lstStyle/>
        <a:p>
          <a:r>
            <a:rPr lang="en-US" dirty="0"/>
            <a:t>Pre process</a:t>
          </a:r>
          <a:endParaRPr lang="en-IN" dirty="0"/>
        </a:p>
      </dgm:t>
    </dgm:pt>
    <dgm:pt modelId="{C9AB6FAB-488E-40EC-B635-2896F1A58E7C}" type="parTrans" cxnId="{96CC44E0-5895-45D7-A6DD-9D5C490A22E5}">
      <dgm:prSet/>
      <dgm:spPr/>
      <dgm:t>
        <a:bodyPr/>
        <a:lstStyle/>
        <a:p>
          <a:endParaRPr lang="en-IN"/>
        </a:p>
      </dgm:t>
    </dgm:pt>
    <dgm:pt modelId="{97BAB055-B26F-4831-8677-60AEB94096C1}" type="sibTrans" cxnId="{96CC44E0-5895-45D7-A6DD-9D5C490A22E5}">
      <dgm:prSet/>
      <dgm:spPr/>
      <dgm:t>
        <a:bodyPr/>
        <a:lstStyle/>
        <a:p>
          <a:endParaRPr lang="en-IN"/>
        </a:p>
      </dgm:t>
    </dgm:pt>
    <dgm:pt modelId="{0B26DD86-8A25-4D4B-8537-313D82F1A0C3}">
      <dgm:prSet phldrT="[Text]"/>
      <dgm:spPr/>
      <dgm:t>
        <a:bodyPr/>
        <a:lstStyle/>
        <a:p>
          <a:r>
            <a:rPr lang="en-US" dirty="0"/>
            <a:t>Divide into train and test data</a:t>
          </a:r>
          <a:endParaRPr lang="en-IN" dirty="0"/>
        </a:p>
      </dgm:t>
    </dgm:pt>
    <dgm:pt modelId="{8B883B35-CF9A-4EBE-A7BA-E24358FD1070}" type="parTrans" cxnId="{DD4FF7D3-A4A4-4ABE-9659-9D20574D5529}">
      <dgm:prSet/>
      <dgm:spPr/>
      <dgm:t>
        <a:bodyPr/>
        <a:lstStyle/>
        <a:p>
          <a:endParaRPr lang="en-IN"/>
        </a:p>
      </dgm:t>
    </dgm:pt>
    <dgm:pt modelId="{1982DACF-334A-4B23-8DD4-F9C8B47BEFE4}" type="sibTrans" cxnId="{DD4FF7D3-A4A4-4ABE-9659-9D20574D5529}">
      <dgm:prSet/>
      <dgm:spPr/>
      <dgm:t>
        <a:bodyPr/>
        <a:lstStyle/>
        <a:p>
          <a:endParaRPr lang="en-IN"/>
        </a:p>
      </dgm:t>
    </dgm:pt>
    <dgm:pt modelId="{7571E79F-232F-4875-B368-055E2F749E1D}">
      <dgm:prSet phldrT="[Text]"/>
      <dgm:spPr/>
      <dgm:t>
        <a:bodyPr/>
        <a:lstStyle/>
        <a:p>
          <a:r>
            <a:rPr lang="en-IN" dirty="0"/>
            <a:t>Scale and Transform data</a:t>
          </a:r>
        </a:p>
      </dgm:t>
    </dgm:pt>
    <dgm:pt modelId="{74897302-412F-4C0D-9224-EA0F3E138ECE}" type="parTrans" cxnId="{68BF89E1-93F6-4E40-A0C8-DAB30EF46A54}">
      <dgm:prSet/>
      <dgm:spPr/>
      <dgm:t>
        <a:bodyPr/>
        <a:lstStyle/>
        <a:p>
          <a:endParaRPr lang="en-IN"/>
        </a:p>
      </dgm:t>
    </dgm:pt>
    <dgm:pt modelId="{7DEA7F30-AFA0-4766-8C75-1FBAF43F0806}" type="sibTrans" cxnId="{68BF89E1-93F6-4E40-A0C8-DAB30EF46A54}">
      <dgm:prSet/>
      <dgm:spPr/>
      <dgm:t>
        <a:bodyPr/>
        <a:lstStyle/>
        <a:p>
          <a:endParaRPr lang="en-IN"/>
        </a:p>
      </dgm:t>
    </dgm:pt>
    <dgm:pt modelId="{F916ED99-B096-4CB9-9D09-72FD11EDFE17}">
      <dgm:prSet phldrT="[Text]"/>
      <dgm:spPr/>
      <dgm:t>
        <a:bodyPr/>
        <a:lstStyle/>
        <a:p>
          <a:r>
            <a:rPr lang="en-IN" dirty="0"/>
            <a:t>Build and Fit the Model</a:t>
          </a:r>
        </a:p>
      </dgm:t>
    </dgm:pt>
    <dgm:pt modelId="{87574259-8AF1-4332-B3CC-9A1A7B98E90F}" type="parTrans" cxnId="{14D88642-1CAF-40EA-9330-B95A62EA718E}">
      <dgm:prSet/>
      <dgm:spPr/>
      <dgm:t>
        <a:bodyPr/>
        <a:lstStyle/>
        <a:p>
          <a:endParaRPr lang="en-IN"/>
        </a:p>
      </dgm:t>
    </dgm:pt>
    <dgm:pt modelId="{9E8028DE-3A20-40DF-8ACF-A72783282DA1}" type="sibTrans" cxnId="{14D88642-1CAF-40EA-9330-B95A62EA718E}">
      <dgm:prSet/>
      <dgm:spPr/>
      <dgm:t>
        <a:bodyPr/>
        <a:lstStyle/>
        <a:p>
          <a:endParaRPr lang="en-IN"/>
        </a:p>
      </dgm:t>
    </dgm:pt>
    <dgm:pt modelId="{1AA09A31-DD90-4C48-9FC6-FCCFFA1C4595}" type="pres">
      <dgm:prSet presAssocID="{23FDE6F9-E8ED-4CBD-AF94-6CADA6E1D375}" presName="linearFlow" presStyleCnt="0">
        <dgm:presLayoutVars>
          <dgm:resizeHandles val="exact"/>
        </dgm:presLayoutVars>
      </dgm:prSet>
      <dgm:spPr/>
    </dgm:pt>
    <dgm:pt modelId="{D3DEBE8D-7C9A-4071-B77D-375F129E6A81}" type="pres">
      <dgm:prSet presAssocID="{16E27F49-BCFA-42C1-873C-621AD3FED3DA}" presName="node" presStyleLbl="node1" presStyleIdx="0" presStyleCnt="6" custScaleX="54921" custScaleY="49692">
        <dgm:presLayoutVars>
          <dgm:bulletEnabled val="1"/>
        </dgm:presLayoutVars>
      </dgm:prSet>
      <dgm:spPr/>
    </dgm:pt>
    <dgm:pt modelId="{60431A2B-C66A-4AF9-ACCB-9424D5C20100}" type="pres">
      <dgm:prSet presAssocID="{12FC4119-BF18-4DCA-AECB-C57EF5F301CA}" presName="sibTrans" presStyleLbl="sibTrans2D1" presStyleIdx="0" presStyleCnt="5"/>
      <dgm:spPr/>
    </dgm:pt>
    <dgm:pt modelId="{7E7648F0-EE29-42D3-8996-07D0182C9E35}" type="pres">
      <dgm:prSet presAssocID="{12FC4119-BF18-4DCA-AECB-C57EF5F301CA}" presName="connectorText" presStyleLbl="sibTrans2D1" presStyleIdx="0" presStyleCnt="5"/>
      <dgm:spPr/>
    </dgm:pt>
    <dgm:pt modelId="{7920E644-D6C8-47D8-B095-675D05C825B9}" type="pres">
      <dgm:prSet presAssocID="{6EE8C6FC-6AC7-48EC-BCAD-72104656DCC7}" presName="node" presStyleLbl="node1" presStyleIdx="1" presStyleCnt="6" custScaleX="61691" custScaleY="56200">
        <dgm:presLayoutVars>
          <dgm:bulletEnabled val="1"/>
        </dgm:presLayoutVars>
      </dgm:prSet>
      <dgm:spPr/>
    </dgm:pt>
    <dgm:pt modelId="{A570E559-2B00-4D26-BCF3-6C777A2A83CE}" type="pres">
      <dgm:prSet presAssocID="{3C6CC8B9-01C5-4E9C-B832-F2A7D7D85338}" presName="sibTrans" presStyleLbl="sibTrans2D1" presStyleIdx="1" presStyleCnt="5"/>
      <dgm:spPr/>
    </dgm:pt>
    <dgm:pt modelId="{5D42F2F0-D147-4F2F-91F0-BAE36BE5A8AE}" type="pres">
      <dgm:prSet presAssocID="{3C6CC8B9-01C5-4E9C-B832-F2A7D7D85338}" presName="connectorText" presStyleLbl="sibTrans2D1" presStyleIdx="1" presStyleCnt="5"/>
      <dgm:spPr/>
    </dgm:pt>
    <dgm:pt modelId="{BDA0DAC3-9ABF-4521-96B4-5ADA94F84ECD}" type="pres">
      <dgm:prSet presAssocID="{1AB1E2B5-5A53-4E2D-AF8F-E4F5AD992ECE}" presName="node" presStyleLbl="node1" presStyleIdx="2" presStyleCnt="6" custScaleX="58083" custScaleY="52186">
        <dgm:presLayoutVars>
          <dgm:bulletEnabled val="1"/>
        </dgm:presLayoutVars>
      </dgm:prSet>
      <dgm:spPr/>
    </dgm:pt>
    <dgm:pt modelId="{5771643B-682F-47FC-9165-D66A6494398E}" type="pres">
      <dgm:prSet presAssocID="{97BAB055-B26F-4831-8677-60AEB94096C1}" presName="sibTrans" presStyleLbl="sibTrans2D1" presStyleIdx="2" presStyleCnt="5"/>
      <dgm:spPr/>
    </dgm:pt>
    <dgm:pt modelId="{484EA42C-B581-4DC3-82BB-B11A35101433}" type="pres">
      <dgm:prSet presAssocID="{97BAB055-B26F-4831-8677-60AEB94096C1}" presName="connectorText" presStyleLbl="sibTrans2D1" presStyleIdx="2" presStyleCnt="5"/>
      <dgm:spPr/>
    </dgm:pt>
    <dgm:pt modelId="{B6E8AA93-4D35-48D5-A0F1-7815CDC07810}" type="pres">
      <dgm:prSet presAssocID="{0B26DD86-8A25-4D4B-8537-313D82F1A0C3}" presName="node" presStyleLbl="node1" presStyleIdx="3" presStyleCnt="6" custScaleX="65909" custScaleY="67689">
        <dgm:presLayoutVars>
          <dgm:bulletEnabled val="1"/>
        </dgm:presLayoutVars>
      </dgm:prSet>
      <dgm:spPr/>
    </dgm:pt>
    <dgm:pt modelId="{D1FFEC69-EDE9-44C9-A9A5-E055B4FC51B6}" type="pres">
      <dgm:prSet presAssocID="{1982DACF-334A-4B23-8DD4-F9C8B47BEFE4}" presName="sibTrans" presStyleLbl="sibTrans2D1" presStyleIdx="3" presStyleCnt="5"/>
      <dgm:spPr/>
    </dgm:pt>
    <dgm:pt modelId="{A0344032-A353-4B9C-B0EC-956595A8C036}" type="pres">
      <dgm:prSet presAssocID="{1982DACF-334A-4B23-8DD4-F9C8B47BEFE4}" presName="connectorText" presStyleLbl="sibTrans2D1" presStyleIdx="3" presStyleCnt="5"/>
      <dgm:spPr/>
    </dgm:pt>
    <dgm:pt modelId="{58CA23A9-030E-4085-9D42-AF6C2F32A7EE}" type="pres">
      <dgm:prSet presAssocID="{7571E79F-232F-4875-B368-055E2F749E1D}" presName="node" presStyleLbl="node1" presStyleIdx="4" presStyleCnt="6" custScaleX="60551" custScaleY="64263" custLinFactNeighborX="-1766" custLinFactNeighborY="-14666">
        <dgm:presLayoutVars>
          <dgm:bulletEnabled val="1"/>
        </dgm:presLayoutVars>
      </dgm:prSet>
      <dgm:spPr/>
    </dgm:pt>
    <dgm:pt modelId="{6B5727C8-77E8-43A6-802D-0EAE14F36376}" type="pres">
      <dgm:prSet presAssocID="{7DEA7F30-AFA0-4766-8C75-1FBAF43F0806}" presName="sibTrans" presStyleLbl="sibTrans2D1" presStyleIdx="4" presStyleCnt="5"/>
      <dgm:spPr/>
    </dgm:pt>
    <dgm:pt modelId="{5394A8B7-2E0A-4F52-92F5-26E4321BE582}" type="pres">
      <dgm:prSet presAssocID="{7DEA7F30-AFA0-4766-8C75-1FBAF43F0806}" presName="connectorText" presStyleLbl="sibTrans2D1" presStyleIdx="4" presStyleCnt="5"/>
      <dgm:spPr/>
    </dgm:pt>
    <dgm:pt modelId="{B2BE92DB-3D68-4313-B211-41DB66759688}" type="pres">
      <dgm:prSet presAssocID="{F916ED99-B096-4CB9-9D09-72FD11EDFE17}" presName="node" presStyleLbl="node1" presStyleIdx="5" presStyleCnt="6" custScaleX="61697" custScaleY="58982" custLinFactNeighborX="-3296" custLinFactNeighborY="-4928">
        <dgm:presLayoutVars>
          <dgm:bulletEnabled val="1"/>
        </dgm:presLayoutVars>
      </dgm:prSet>
      <dgm:spPr/>
    </dgm:pt>
  </dgm:ptLst>
  <dgm:cxnLst>
    <dgm:cxn modelId="{737FC32E-C675-4ED8-8F19-8BD7B86D87EB}" type="presOf" srcId="{12FC4119-BF18-4DCA-AECB-C57EF5F301CA}" destId="{60431A2B-C66A-4AF9-ACCB-9424D5C20100}" srcOrd="0" destOrd="0" presId="urn:microsoft.com/office/officeart/2005/8/layout/process2"/>
    <dgm:cxn modelId="{5B548831-0C08-44A5-B6AF-93439EBA20C5}" type="presOf" srcId="{97BAB055-B26F-4831-8677-60AEB94096C1}" destId="{484EA42C-B581-4DC3-82BB-B11A35101433}" srcOrd="1" destOrd="0" presId="urn:microsoft.com/office/officeart/2005/8/layout/process2"/>
    <dgm:cxn modelId="{CF6D5B3F-0ECA-4428-83B1-A4DF06B0B1C3}" type="presOf" srcId="{7571E79F-232F-4875-B368-055E2F749E1D}" destId="{58CA23A9-030E-4085-9D42-AF6C2F32A7EE}" srcOrd="0" destOrd="0" presId="urn:microsoft.com/office/officeart/2005/8/layout/process2"/>
    <dgm:cxn modelId="{554DA140-B0E9-4708-8641-564A39EDDEA6}" type="presOf" srcId="{1AB1E2B5-5A53-4E2D-AF8F-E4F5AD992ECE}" destId="{BDA0DAC3-9ABF-4521-96B4-5ADA94F84ECD}" srcOrd="0" destOrd="0" presId="urn:microsoft.com/office/officeart/2005/8/layout/process2"/>
    <dgm:cxn modelId="{14D88642-1CAF-40EA-9330-B95A62EA718E}" srcId="{23FDE6F9-E8ED-4CBD-AF94-6CADA6E1D375}" destId="{F916ED99-B096-4CB9-9D09-72FD11EDFE17}" srcOrd="5" destOrd="0" parTransId="{87574259-8AF1-4332-B3CC-9A1A7B98E90F}" sibTransId="{9E8028DE-3A20-40DF-8ACF-A72783282DA1}"/>
    <dgm:cxn modelId="{F3471745-9CC1-43AD-800E-AD0F4311CFB1}" type="presOf" srcId="{97BAB055-B26F-4831-8677-60AEB94096C1}" destId="{5771643B-682F-47FC-9165-D66A6494398E}" srcOrd="0" destOrd="0" presId="urn:microsoft.com/office/officeart/2005/8/layout/process2"/>
    <dgm:cxn modelId="{43105F48-7D89-4248-A563-00CD9BA6D8E7}" type="presOf" srcId="{F916ED99-B096-4CB9-9D09-72FD11EDFE17}" destId="{B2BE92DB-3D68-4313-B211-41DB66759688}" srcOrd="0" destOrd="0" presId="urn:microsoft.com/office/officeart/2005/8/layout/process2"/>
    <dgm:cxn modelId="{F489226D-D0EC-446B-A824-71C4D9B2864E}" type="presOf" srcId="{16E27F49-BCFA-42C1-873C-621AD3FED3DA}" destId="{D3DEBE8D-7C9A-4071-B77D-375F129E6A81}" srcOrd="0" destOrd="0" presId="urn:microsoft.com/office/officeart/2005/8/layout/process2"/>
    <dgm:cxn modelId="{94554A7D-A3BB-4E53-B010-11D93CF4315D}" type="presOf" srcId="{1982DACF-334A-4B23-8DD4-F9C8B47BEFE4}" destId="{D1FFEC69-EDE9-44C9-A9A5-E055B4FC51B6}" srcOrd="0" destOrd="0" presId="urn:microsoft.com/office/officeart/2005/8/layout/process2"/>
    <dgm:cxn modelId="{D48F067E-9438-47AA-99F6-4E1615D61B07}" type="presOf" srcId="{3C6CC8B9-01C5-4E9C-B832-F2A7D7D85338}" destId="{A570E559-2B00-4D26-BCF3-6C777A2A83CE}" srcOrd="0" destOrd="0" presId="urn:microsoft.com/office/officeart/2005/8/layout/process2"/>
    <dgm:cxn modelId="{EB30898C-D67D-4B2E-BAD5-22B731B12948}" srcId="{23FDE6F9-E8ED-4CBD-AF94-6CADA6E1D375}" destId="{16E27F49-BCFA-42C1-873C-621AD3FED3DA}" srcOrd="0" destOrd="0" parTransId="{AD8EAE18-C4FF-45EC-9DD4-B9E8AD769641}" sibTransId="{12FC4119-BF18-4DCA-AECB-C57EF5F301CA}"/>
    <dgm:cxn modelId="{4BCBB794-59F7-41FA-A358-E1EB9D5F659A}" type="presOf" srcId="{3C6CC8B9-01C5-4E9C-B832-F2A7D7D85338}" destId="{5D42F2F0-D147-4F2F-91F0-BAE36BE5A8AE}" srcOrd="1" destOrd="0" presId="urn:microsoft.com/office/officeart/2005/8/layout/process2"/>
    <dgm:cxn modelId="{B94C0698-9663-4998-B56D-AC44F8C16AFB}" type="presOf" srcId="{0B26DD86-8A25-4D4B-8537-313D82F1A0C3}" destId="{B6E8AA93-4D35-48D5-A0F1-7815CDC07810}" srcOrd="0" destOrd="0" presId="urn:microsoft.com/office/officeart/2005/8/layout/process2"/>
    <dgm:cxn modelId="{127093A4-F91B-41FF-8487-34931A96A016}" type="presOf" srcId="{7DEA7F30-AFA0-4766-8C75-1FBAF43F0806}" destId="{6B5727C8-77E8-43A6-802D-0EAE14F36376}" srcOrd="0" destOrd="0" presId="urn:microsoft.com/office/officeart/2005/8/layout/process2"/>
    <dgm:cxn modelId="{1C67D1AF-FB37-4182-A263-59ED88C0384B}" type="presOf" srcId="{1982DACF-334A-4B23-8DD4-F9C8B47BEFE4}" destId="{A0344032-A353-4B9C-B0EC-956595A8C036}" srcOrd="1" destOrd="0" presId="urn:microsoft.com/office/officeart/2005/8/layout/process2"/>
    <dgm:cxn modelId="{0E46F9BE-FF6A-42CF-8F38-2F2CA4AB4CCE}" type="presOf" srcId="{7DEA7F30-AFA0-4766-8C75-1FBAF43F0806}" destId="{5394A8B7-2E0A-4F52-92F5-26E4321BE582}" srcOrd="1" destOrd="0" presId="urn:microsoft.com/office/officeart/2005/8/layout/process2"/>
    <dgm:cxn modelId="{8D1344C7-6172-4FA4-B331-2F1119CE4364}" type="presOf" srcId="{12FC4119-BF18-4DCA-AECB-C57EF5F301CA}" destId="{7E7648F0-EE29-42D3-8996-07D0182C9E35}" srcOrd="1" destOrd="0" presId="urn:microsoft.com/office/officeart/2005/8/layout/process2"/>
    <dgm:cxn modelId="{DD4FF7D3-A4A4-4ABE-9659-9D20574D5529}" srcId="{23FDE6F9-E8ED-4CBD-AF94-6CADA6E1D375}" destId="{0B26DD86-8A25-4D4B-8537-313D82F1A0C3}" srcOrd="3" destOrd="0" parTransId="{8B883B35-CF9A-4EBE-A7BA-E24358FD1070}" sibTransId="{1982DACF-334A-4B23-8DD4-F9C8B47BEFE4}"/>
    <dgm:cxn modelId="{96CC44E0-5895-45D7-A6DD-9D5C490A22E5}" srcId="{23FDE6F9-E8ED-4CBD-AF94-6CADA6E1D375}" destId="{1AB1E2B5-5A53-4E2D-AF8F-E4F5AD992ECE}" srcOrd="2" destOrd="0" parTransId="{C9AB6FAB-488E-40EC-B635-2896F1A58E7C}" sibTransId="{97BAB055-B26F-4831-8677-60AEB94096C1}"/>
    <dgm:cxn modelId="{68BF89E1-93F6-4E40-A0C8-DAB30EF46A54}" srcId="{23FDE6F9-E8ED-4CBD-AF94-6CADA6E1D375}" destId="{7571E79F-232F-4875-B368-055E2F749E1D}" srcOrd="4" destOrd="0" parTransId="{74897302-412F-4C0D-9224-EA0F3E138ECE}" sibTransId="{7DEA7F30-AFA0-4766-8C75-1FBAF43F0806}"/>
    <dgm:cxn modelId="{B0B2C2E3-D74C-4A5F-82DC-2EE69751C648}" srcId="{23FDE6F9-E8ED-4CBD-AF94-6CADA6E1D375}" destId="{6EE8C6FC-6AC7-48EC-BCAD-72104656DCC7}" srcOrd="1" destOrd="0" parTransId="{9CCD0C99-6B93-454C-812B-8840E2ABE2C3}" sibTransId="{3C6CC8B9-01C5-4E9C-B832-F2A7D7D85338}"/>
    <dgm:cxn modelId="{AE94DEEA-27D4-4614-A383-D73D30388C3C}" type="presOf" srcId="{23FDE6F9-E8ED-4CBD-AF94-6CADA6E1D375}" destId="{1AA09A31-DD90-4C48-9FC6-FCCFFA1C4595}" srcOrd="0" destOrd="0" presId="urn:microsoft.com/office/officeart/2005/8/layout/process2"/>
    <dgm:cxn modelId="{8F2247ED-E46F-4DFD-A574-78FF10FE19CF}" type="presOf" srcId="{6EE8C6FC-6AC7-48EC-BCAD-72104656DCC7}" destId="{7920E644-D6C8-47D8-B095-675D05C825B9}" srcOrd="0" destOrd="0" presId="urn:microsoft.com/office/officeart/2005/8/layout/process2"/>
    <dgm:cxn modelId="{30DD22BD-A8BD-4B00-90D7-EB1157370AA0}" type="presParOf" srcId="{1AA09A31-DD90-4C48-9FC6-FCCFFA1C4595}" destId="{D3DEBE8D-7C9A-4071-B77D-375F129E6A81}" srcOrd="0" destOrd="0" presId="urn:microsoft.com/office/officeart/2005/8/layout/process2"/>
    <dgm:cxn modelId="{F75B245F-78D3-41F6-9541-320554B18044}" type="presParOf" srcId="{1AA09A31-DD90-4C48-9FC6-FCCFFA1C4595}" destId="{60431A2B-C66A-4AF9-ACCB-9424D5C20100}" srcOrd="1" destOrd="0" presId="urn:microsoft.com/office/officeart/2005/8/layout/process2"/>
    <dgm:cxn modelId="{A43CC325-42E9-4BA6-9105-C854A4C49554}" type="presParOf" srcId="{60431A2B-C66A-4AF9-ACCB-9424D5C20100}" destId="{7E7648F0-EE29-42D3-8996-07D0182C9E35}" srcOrd="0" destOrd="0" presId="urn:microsoft.com/office/officeart/2005/8/layout/process2"/>
    <dgm:cxn modelId="{8EA5D18B-216C-4936-BE0C-B5E2074BF5A7}" type="presParOf" srcId="{1AA09A31-DD90-4C48-9FC6-FCCFFA1C4595}" destId="{7920E644-D6C8-47D8-B095-675D05C825B9}" srcOrd="2" destOrd="0" presId="urn:microsoft.com/office/officeart/2005/8/layout/process2"/>
    <dgm:cxn modelId="{6B18DCE7-2A1F-4F6F-AF8A-EBDAFADD81EC}" type="presParOf" srcId="{1AA09A31-DD90-4C48-9FC6-FCCFFA1C4595}" destId="{A570E559-2B00-4D26-BCF3-6C777A2A83CE}" srcOrd="3" destOrd="0" presId="urn:microsoft.com/office/officeart/2005/8/layout/process2"/>
    <dgm:cxn modelId="{015F26AA-60DD-46A3-BDF0-2A1CB99823B5}" type="presParOf" srcId="{A570E559-2B00-4D26-BCF3-6C777A2A83CE}" destId="{5D42F2F0-D147-4F2F-91F0-BAE36BE5A8AE}" srcOrd="0" destOrd="0" presId="urn:microsoft.com/office/officeart/2005/8/layout/process2"/>
    <dgm:cxn modelId="{CF952125-E1C8-48C5-88D2-2BE36DCEFC59}" type="presParOf" srcId="{1AA09A31-DD90-4C48-9FC6-FCCFFA1C4595}" destId="{BDA0DAC3-9ABF-4521-96B4-5ADA94F84ECD}" srcOrd="4" destOrd="0" presId="urn:microsoft.com/office/officeart/2005/8/layout/process2"/>
    <dgm:cxn modelId="{36E2FA10-EE12-4C2A-AD5D-2F1074E606ED}" type="presParOf" srcId="{1AA09A31-DD90-4C48-9FC6-FCCFFA1C4595}" destId="{5771643B-682F-47FC-9165-D66A6494398E}" srcOrd="5" destOrd="0" presId="urn:microsoft.com/office/officeart/2005/8/layout/process2"/>
    <dgm:cxn modelId="{EE15EA3F-7E92-4F74-8461-9069042E028F}" type="presParOf" srcId="{5771643B-682F-47FC-9165-D66A6494398E}" destId="{484EA42C-B581-4DC3-82BB-B11A35101433}" srcOrd="0" destOrd="0" presId="urn:microsoft.com/office/officeart/2005/8/layout/process2"/>
    <dgm:cxn modelId="{790E89C3-2E8B-488B-8061-B075B9305946}" type="presParOf" srcId="{1AA09A31-DD90-4C48-9FC6-FCCFFA1C4595}" destId="{B6E8AA93-4D35-48D5-A0F1-7815CDC07810}" srcOrd="6" destOrd="0" presId="urn:microsoft.com/office/officeart/2005/8/layout/process2"/>
    <dgm:cxn modelId="{CE1515EB-9555-45E4-8D26-E9F661164970}" type="presParOf" srcId="{1AA09A31-DD90-4C48-9FC6-FCCFFA1C4595}" destId="{D1FFEC69-EDE9-44C9-A9A5-E055B4FC51B6}" srcOrd="7" destOrd="0" presId="urn:microsoft.com/office/officeart/2005/8/layout/process2"/>
    <dgm:cxn modelId="{55091C1D-8711-4D2F-978C-C463120207CC}" type="presParOf" srcId="{D1FFEC69-EDE9-44C9-A9A5-E055B4FC51B6}" destId="{A0344032-A353-4B9C-B0EC-956595A8C036}" srcOrd="0" destOrd="0" presId="urn:microsoft.com/office/officeart/2005/8/layout/process2"/>
    <dgm:cxn modelId="{573EAA7C-4E5C-4DB7-9C99-287E1D510923}" type="presParOf" srcId="{1AA09A31-DD90-4C48-9FC6-FCCFFA1C4595}" destId="{58CA23A9-030E-4085-9D42-AF6C2F32A7EE}" srcOrd="8" destOrd="0" presId="urn:microsoft.com/office/officeart/2005/8/layout/process2"/>
    <dgm:cxn modelId="{6311E7AE-63C0-4018-B252-627074AA68C0}" type="presParOf" srcId="{1AA09A31-DD90-4C48-9FC6-FCCFFA1C4595}" destId="{6B5727C8-77E8-43A6-802D-0EAE14F36376}" srcOrd="9" destOrd="0" presId="urn:microsoft.com/office/officeart/2005/8/layout/process2"/>
    <dgm:cxn modelId="{829F001E-0E10-4804-8A0D-179D04199C7C}" type="presParOf" srcId="{6B5727C8-77E8-43A6-802D-0EAE14F36376}" destId="{5394A8B7-2E0A-4F52-92F5-26E4321BE582}" srcOrd="0" destOrd="0" presId="urn:microsoft.com/office/officeart/2005/8/layout/process2"/>
    <dgm:cxn modelId="{97A16F3A-4E15-4252-B39C-87929FD0B549}" type="presParOf" srcId="{1AA09A31-DD90-4C48-9FC6-FCCFFA1C4595}" destId="{B2BE92DB-3D68-4313-B211-41DB6675968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FDE6F9-E8ED-4CBD-AF94-6CADA6E1D37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IN"/>
        </a:p>
      </dgm:t>
    </dgm:pt>
    <dgm:pt modelId="{16E27F49-BCFA-42C1-873C-621AD3FED3DA}">
      <dgm:prSet phldrT="[Text]"/>
      <dgm:spPr>
        <a:solidFill>
          <a:schemeClr val="accent5">
            <a:lumMod val="60000"/>
            <a:lumOff val="40000"/>
          </a:schemeClr>
        </a:solidFill>
      </dgm:spPr>
      <dgm:t>
        <a:bodyPr/>
        <a:lstStyle/>
        <a:p>
          <a:r>
            <a:rPr lang="en-US" dirty="0">
              <a:solidFill>
                <a:schemeClr val="tx1"/>
              </a:solidFill>
            </a:rPr>
            <a:t>Collection of Dataset</a:t>
          </a:r>
          <a:endParaRPr lang="en-IN" dirty="0">
            <a:solidFill>
              <a:schemeClr val="tx1"/>
            </a:solidFill>
          </a:endParaRPr>
        </a:p>
      </dgm:t>
    </dgm:pt>
    <dgm:pt modelId="{AD8EAE18-C4FF-45EC-9DD4-B9E8AD769641}" type="parTrans" cxnId="{EB30898C-D67D-4B2E-BAD5-22B731B12948}">
      <dgm:prSet/>
      <dgm:spPr/>
      <dgm:t>
        <a:bodyPr/>
        <a:lstStyle/>
        <a:p>
          <a:endParaRPr lang="en-IN"/>
        </a:p>
      </dgm:t>
    </dgm:pt>
    <dgm:pt modelId="{12FC4119-BF18-4DCA-AECB-C57EF5F301CA}" type="sibTrans" cxnId="{EB30898C-D67D-4B2E-BAD5-22B731B12948}">
      <dgm:prSet/>
      <dgm:spPr>
        <a:solidFill>
          <a:schemeClr val="tx1"/>
        </a:solidFill>
      </dgm:spPr>
      <dgm:t>
        <a:bodyPr/>
        <a:lstStyle/>
        <a:p>
          <a:endParaRPr lang="en-IN"/>
        </a:p>
      </dgm:t>
    </dgm:pt>
    <dgm:pt modelId="{6EE8C6FC-6AC7-48EC-BCAD-72104656DCC7}">
      <dgm:prSet phldrT="[Text]"/>
      <dgm:spPr>
        <a:solidFill>
          <a:schemeClr val="accent5">
            <a:lumMod val="60000"/>
            <a:lumOff val="40000"/>
          </a:schemeClr>
        </a:solidFill>
      </dgm:spPr>
      <dgm:t>
        <a:bodyPr/>
        <a:lstStyle/>
        <a:p>
          <a:r>
            <a:rPr lang="en-US" dirty="0">
              <a:solidFill>
                <a:schemeClr val="tx1"/>
              </a:solidFill>
            </a:rPr>
            <a:t>Read Dataset</a:t>
          </a:r>
          <a:endParaRPr lang="en-IN" dirty="0">
            <a:solidFill>
              <a:schemeClr val="tx1"/>
            </a:solidFill>
          </a:endParaRPr>
        </a:p>
      </dgm:t>
    </dgm:pt>
    <dgm:pt modelId="{9CCD0C99-6B93-454C-812B-8840E2ABE2C3}" type="parTrans" cxnId="{B0B2C2E3-D74C-4A5F-82DC-2EE69751C648}">
      <dgm:prSet/>
      <dgm:spPr/>
      <dgm:t>
        <a:bodyPr/>
        <a:lstStyle/>
        <a:p>
          <a:endParaRPr lang="en-IN"/>
        </a:p>
      </dgm:t>
    </dgm:pt>
    <dgm:pt modelId="{3C6CC8B9-01C5-4E9C-B832-F2A7D7D85338}" type="sibTrans" cxnId="{B0B2C2E3-D74C-4A5F-82DC-2EE69751C648}">
      <dgm:prSet/>
      <dgm:spPr>
        <a:solidFill>
          <a:schemeClr val="tx1"/>
        </a:solidFill>
      </dgm:spPr>
      <dgm:t>
        <a:bodyPr/>
        <a:lstStyle/>
        <a:p>
          <a:endParaRPr lang="en-IN"/>
        </a:p>
      </dgm:t>
    </dgm:pt>
    <dgm:pt modelId="{1AB1E2B5-5A53-4E2D-AF8F-E4F5AD992ECE}">
      <dgm:prSet phldrT="[Text]"/>
      <dgm:spPr>
        <a:solidFill>
          <a:schemeClr val="accent5">
            <a:lumMod val="60000"/>
            <a:lumOff val="40000"/>
          </a:schemeClr>
        </a:solidFill>
      </dgm:spPr>
      <dgm:t>
        <a:bodyPr/>
        <a:lstStyle/>
        <a:p>
          <a:r>
            <a:rPr lang="en-US" dirty="0">
              <a:solidFill>
                <a:schemeClr val="tx1"/>
              </a:solidFill>
            </a:rPr>
            <a:t>Pre process</a:t>
          </a:r>
          <a:endParaRPr lang="en-IN" dirty="0">
            <a:solidFill>
              <a:schemeClr val="tx1"/>
            </a:solidFill>
          </a:endParaRPr>
        </a:p>
      </dgm:t>
    </dgm:pt>
    <dgm:pt modelId="{C9AB6FAB-488E-40EC-B635-2896F1A58E7C}" type="parTrans" cxnId="{96CC44E0-5895-45D7-A6DD-9D5C490A22E5}">
      <dgm:prSet/>
      <dgm:spPr/>
      <dgm:t>
        <a:bodyPr/>
        <a:lstStyle/>
        <a:p>
          <a:endParaRPr lang="en-IN"/>
        </a:p>
      </dgm:t>
    </dgm:pt>
    <dgm:pt modelId="{97BAB055-B26F-4831-8677-60AEB94096C1}" type="sibTrans" cxnId="{96CC44E0-5895-45D7-A6DD-9D5C490A22E5}">
      <dgm:prSet/>
      <dgm:spPr>
        <a:solidFill>
          <a:schemeClr val="tx1"/>
        </a:solidFill>
      </dgm:spPr>
      <dgm:t>
        <a:bodyPr/>
        <a:lstStyle/>
        <a:p>
          <a:endParaRPr lang="en-IN"/>
        </a:p>
      </dgm:t>
    </dgm:pt>
    <dgm:pt modelId="{0B26DD86-8A25-4D4B-8537-313D82F1A0C3}">
      <dgm:prSet phldrT="[Text]"/>
      <dgm:spPr>
        <a:solidFill>
          <a:schemeClr val="accent5">
            <a:lumMod val="60000"/>
            <a:lumOff val="40000"/>
          </a:schemeClr>
        </a:solidFill>
      </dgm:spPr>
      <dgm:t>
        <a:bodyPr/>
        <a:lstStyle/>
        <a:p>
          <a:r>
            <a:rPr lang="en-US" dirty="0">
              <a:solidFill>
                <a:schemeClr val="tx1"/>
              </a:solidFill>
            </a:rPr>
            <a:t>Divide into train and test data</a:t>
          </a:r>
          <a:endParaRPr lang="en-IN" dirty="0">
            <a:solidFill>
              <a:schemeClr val="tx1"/>
            </a:solidFill>
          </a:endParaRPr>
        </a:p>
      </dgm:t>
    </dgm:pt>
    <dgm:pt modelId="{8B883B35-CF9A-4EBE-A7BA-E24358FD1070}" type="parTrans" cxnId="{DD4FF7D3-A4A4-4ABE-9659-9D20574D5529}">
      <dgm:prSet/>
      <dgm:spPr/>
      <dgm:t>
        <a:bodyPr/>
        <a:lstStyle/>
        <a:p>
          <a:endParaRPr lang="en-IN"/>
        </a:p>
      </dgm:t>
    </dgm:pt>
    <dgm:pt modelId="{1982DACF-334A-4B23-8DD4-F9C8B47BEFE4}" type="sibTrans" cxnId="{DD4FF7D3-A4A4-4ABE-9659-9D20574D5529}">
      <dgm:prSet/>
      <dgm:spPr>
        <a:solidFill>
          <a:schemeClr val="tx1"/>
        </a:solidFill>
      </dgm:spPr>
      <dgm:t>
        <a:bodyPr/>
        <a:lstStyle/>
        <a:p>
          <a:endParaRPr lang="en-IN"/>
        </a:p>
      </dgm:t>
    </dgm:pt>
    <dgm:pt modelId="{7571E79F-232F-4875-B368-055E2F749E1D}">
      <dgm:prSet phldrT="[Text]"/>
      <dgm:spPr>
        <a:solidFill>
          <a:schemeClr val="accent5">
            <a:lumMod val="60000"/>
            <a:lumOff val="40000"/>
          </a:schemeClr>
        </a:solidFill>
      </dgm:spPr>
      <dgm:t>
        <a:bodyPr/>
        <a:lstStyle/>
        <a:p>
          <a:r>
            <a:rPr lang="en-US" dirty="0">
              <a:solidFill>
                <a:schemeClr val="tx1"/>
              </a:solidFill>
            </a:rPr>
            <a:t>Train model</a:t>
          </a:r>
          <a:endParaRPr lang="en-IN" dirty="0">
            <a:solidFill>
              <a:schemeClr val="tx1"/>
            </a:solidFill>
          </a:endParaRPr>
        </a:p>
      </dgm:t>
    </dgm:pt>
    <dgm:pt modelId="{74897302-412F-4C0D-9224-EA0F3E138ECE}" type="parTrans" cxnId="{68BF89E1-93F6-4E40-A0C8-DAB30EF46A54}">
      <dgm:prSet/>
      <dgm:spPr/>
      <dgm:t>
        <a:bodyPr/>
        <a:lstStyle/>
        <a:p>
          <a:endParaRPr lang="en-IN"/>
        </a:p>
      </dgm:t>
    </dgm:pt>
    <dgm:pt modelId="{7DEA7F30-AFA0-4766-8C75-1FBAF43F0806}" type="sibTrans" cxnId="{68BF89E1-93F6-4E40-A0C8-DAB30EF46A54}">
      <dgm:prSet/>
      <dgm:spPr>
        <a:solidFill>
          <a:schemeClr val="tx1"/>
        </a:solidFill>
      </dgm:spPr>
      <dgm:t>
        <a:bodyPr/>
        <a:lstStyle/>
        <a:p>
          <a:endParaRPr lang="en-IN"/>
        </a:p>
      </dgm:t>
    </dgm:pt>
    <dgm:pt modelId="{F916ED99-B096-4CB9-9D09-72FD11EDFE17}">
      <dgm:prSet phldrT="[Text]"/>
      <dgm:spPr>
        <a:solidFill>
          <a:schemeClr val="accent5">
            <a:lumMod val="60000"/>
            <a:lumOff val="40000"/>
          </a:schemeClr>
        </a:solidFill>
      </dgm:spPr>
      <dgm:t>
        <a:bodyPr/>
        <a:lstStyle/>
        <a:p>
          <a:r>
            <a:rPr lang="en-US" dirty="0">
              <a:solidFill>
                <a:schemeClr val="tx1"/>
              </a:solidFill>
            </a:rPr>
            <a:t>Test model</a:t>
          </a:r>
          <a:endParaRPr lang="en-IN" dirty="0">
            <a:solidFill>
              <a:schemeClr val="tx1"/>
            </a:solidFill>
          </a:endParaRPr>
        </a:p>
      </dgm:t>
    </dgm:pt>
    <dgm:pt modelId="{87574259-8AF1-4332-B3CC-9A1A7B98E90F}" type="parTrans" cxnId="{14D88642-1CAF-40EA-9330-B95A62EA718E}">
      <dgm:prSet/>
      <dgm:spPr/>
      <dgm:t>
        <a:bodyPr/>
        <a:lstStyle/>
        <a:p>
          <a:endParaRPr lang="en-IN"/>
        </a:p>
      </dgm:t>
    </dgm:pt>
    <dgm:pt modelId="{9E8028DE-3A20-40DF-8ACF-A72783282DA1}" type="sibTrans" cxnId="{14D88642-1CAF-40EA-9330-B95A62EA718E}">
      <dgm:prSet/>
      <dgm:spPr/>
      <dgm:t>
        <a:bodyPr/>
        <a:lstStyle/>
        <a:p>
          <a:endParaRPr lang="en-IN"/>
        </a:p>
      </dgm:t>
    </dgm:pt>
    <dgm:pt modelId="{1AA09A31-DD90-4C48-9FC6-FCCFFA1C4595}" type="pres">
      <dgm:prSet presAssocID="{23FDE6F9-E8ED-4CBD-AF94-6CADA6E1D375}" presName="linearFlow" presStyleCnt="0">
        <dgm:presLayoutVars>
          <dgm:resizeHandles val="exact"/>
        </dgm:presLayoutVars>
      </dgm:prSet>
      <dgm:spPr/>
    </dgm:pt>
    <dgm:pt modelId="{D3DEBE8D-7C9A-4071-B77D-375F129E6A81}" type="pres">
      <dgm:prSet presAssocID="{16E27F49-BCFA-42C1-873C-621AD3FED3DA}" presName="node" presStyleLbl="node1" presStyleIdx="0" presStyleCnt="6" custScaleX="54921" custScaleY="49692">
        <dgm:presLayoutVars>
          <dgm:bulletEnabled val="1"/>
        </dgm:presLayoutVars>
      </dgm:prSet>
      <dgm:spPr/>
    </dgm:pt>
    <dgm:pt modelId="{60431A2B-C66A-4AF9-ACCB-9424D5C20100}" type="pres">
      <dgm:prSet presAssocID="{12FC4119-BF18-4DCA-AECB-C57EF5F301CA}" presName="sibTrans" presStyleLbl="sibTrans2D1" presStyleIdx="0" presStyleCnt="5"/>
      <dgm:spPr/>
    </dgm:pt>
    <dgm:pt modelId="{7E7648F0-EE29-42D3-8996-07D0182C9E35}" type="pres">
      <dgm:prSet presAssocID="{12FC4119-BF18-4DCA-AECB-C57EF5F301CA}" presName="connectorText" presStyleLbl="sibTrans2D1" presStyleIdx="0" presStyleCnt="5"/>
      <dgm:spPr/>
    </dgm:pt>
    <dgm:pt modelId="{7920E644-D6C8-47D8-B095-675D05C825B9}" type="pres">
      <dgm:prSet presAssocID="{6EE8C6FC-6AC7-48EC-BCAD-72104656DCC7}" presName="node" presStyleLbl="node1" presStyleIdx="1" presStyleCnt="6" custScaleX="61691" custScaleY="56200">
        <dgm:presLayoutVars>
          <dgm:bulletEnabled val="1"/>
        </dgm:presLayoutVars>
      </dgm:prSet>
      <dgm:spPr/>
    </dgm:pt>
    <dgm:pt modelId="{A570E559-2B00-4D26-BCF3-6C777A2A83CE}" type="pres">
      <dgm:prSet presAssocID="{3C6CC8B9-01C5-4E9C-B832-F2A7D7D85338}" presName="sibTrans" presStyleLbl="sibTrans2D1" presStyleIdx="1" presStyleCnt="5"/>
      <dgm:spPr/>
    </dgm:pt>
    <dgm:pt modelId="{5D42F2F0-D147-4F2F-91F0-BAE36BE5A8AE}" type="pres">
      <dgm:prSet presAssocID="{3C6CC8B9-01C5-4E9C-B832-F2A7D7D85338}" presName="connectorText" presStyleLbl="sibTrans2D1" presStyleIdx="1" presStyleCnt="5"/>
      <dgm:spPr/>
    </dgm:pt>
    <dgm:pt modelId="{BDA0DAC3-9ABF-4521-96B4-5ADA94F84ECD}" type="pres">
      <dgm:prSet presAssocID="{1AB1E2B5-5A53-4E2D-AF8F-E4F5AD992ECE}" presName="node" presStyleLbl="node1" presStyleIdx="2" presStyleCnt="6" custScaleX="58083" custScaleY="52186">
        <dgm:presLayoutVars>
          <dgm:bulletEnabled val="1"/>
        </dgm:presLayoutVars>
      </dgm:prSet>
      <dgm:spPr/>
    </dgm:pt>
    <dgm:pt modelId="{5771643B-682F-47FC-9165-D66A6494398E}" type="pres">
      <dgm:prSet presAssocID="{97BAB055-B26F-4831-8677-60AEB94096C1}" presName="sibTrans" presStyleLbl="sibTrans2D1" presStyleIdx="2" presStyleCnt="5"/>
      <dgm:spPr/>
    </dgm:pt>
    <dgm:pt modelId="{484EA42C-B581-4DC3-82BB-B11A35101433}" type="pres">
      <dgm:prSet presAssocID="{97BAB055-B26F-4831-8677-60AEB94096C1}" presName="connectorText" presStyleLbl="sibTrans2D1" presStyleIdx="2" presStyleCnt="5"/>
      <dgm:spPr/>
    </dgm:pt>
    <dgm:pt modelId="{B6E8AA93-4D35-48D5-A0F1-7815CDC07810}" type="pres">
      <dgm:prSet presAssocID="{0B26DD86-8A25-4D4B-8537-313D82F1A0C3}" presName="node" presStyleLbl="node1" presStyleIdx="3" presStyleCnt="6" custScaleX="65909" custScaleY="67689">
        <dgm:presLayoutVars>
          <dgm:bulletEnabled val="1"/>
        </dgm:presLayoutVars>
      </dgm:prSet>
      <dgm:spPr/>
    </dgm:pt>
    <dgm:pt modelId="{D1FFEC69-EDE9-44C9-A9A5-E055B4FC51B6}" type="pres">
      <dgm:prSet presAssocID="{1982DACF-334A-4B23-8DD4-F9C8B47BEFE4}" presName="sibTrans" presStyleLbl="sibTrans2D1" presStyleIdx="3" presStyleCnt="5"/>
      <dgm:spPr/>
    </dgm:pt>
    <dgm:pt modelId="{A0344032-A353-4B9C-B0EC-956595A8C036}" type="pres">
      <dgm:prSet presAssocID="{1982DACF-334A-4B23-8DD4-F9C8B47BEFE4}" presName="connectorText" presStyleLbl="sibTrans2D1" presStyleIdx="3" presStyleCnt="5"/>
      <dgm:spPr/>
    </dgm:pt>
    <dgm:pt modelId="{58CA23A9-030E-4085-9D42-AF6C2F32A7EE}" type="pres">
      <dgm:prSet presAssocID="{7571E79F-232F-4875-B368-055E2F749E1D}" presName="node" presStyleLbl="node1" presStyleIdx="4" presStyleCnt="6" custScaleX="60551" custScaleY="64263" custLinFactNeighborX="-1766" custLinFactNeighborY="-14666">
        <dgm:presLayoutVars>
          <dgm:bulletEnabled val="1"/>
        </dgm:presLayoutVars>
      </dgm:prSet>
      <dgm:spPr/>
    </dgm:pt>
    <dgm:pt modelId="{6B5727C8-77E8-43A6-802D-0EAE14F36376}" type="pres">
      <dgm:prSet presAssocID="{7DEA7F30-AFA0-4766-8C75-1FBAF43F0806}" presName="sibTrans" presStyleLbl="sibTrans2D1" presStyleIdx="4" presStyleCnt="5"/>
      <dgm:spPr/>
    </dgm:pt>
    <dgm:pt modelId="{5394A8B7-2E0A-4F52-92F5-26E4321BE582}" type="pres">
      <dgm:prSet presAssocID="{7DEA7F30-AFA0-4766-8C75-1FBAF43F0806}" presName="connectorText" presStyleLbl="sibTrans2D1" presStyleIdx="4" presStyleCnt="5"/>
      <dgm:spPr/>
    </dgm:pt>
    <dgm:pt modelId="{B2BE92DB-3D68-4313-B211-41DB66759688}" type="pres">
      <dgm:prSet presAssocID="{F916ED99-B096-4CB9-9D09-72FD11EDFE17}" presName="node" presStyleLbl="node1" presStyleIdx="5" presStyleCnt="6" custScaleX="61697" custScaleY="58982" custLinFactNeighborX="-3296" custLinFactNeighborY="-4928">
        <dgm:presLayoutVars>
          <dgm:bulletEnabled val="1"/>
        </dgm:presLayoutVars>
      </dgm:prSet>
      <dgm:spPr/>
    </dgm:pt>
  </dgm:ptLst>
  <dgm:cxnLst>
    <dgm:cxn modelId="{737FC32E-C675-4ED8-8F19-8BD7B86D87EB}" type="presOf" srcId="{12FC4119-BF18-4DCA-AECB-C57EF5F301CA}" destId="{60431A2B-C66A-4AF9-ACCB-9424D5C20100}" srcOrd="0" destOrd="0" presId="urn:microsoft.com/office/officeart/2005/8/layout/process2"/>
    <dgm:cxn modelId="{5B548831-0C08-44A5-B6AF-93439EBA20C5}" type="presOf" srcId="{97BAB055-B26F-4831-8677-60AEB94096C1}" destId="{484EA42C-B581-4DC3-82BB-B11A35101433}" srcOrd="1" destOrd="0" presId="urn:microsoft.com/office/officeart/2005/8/layout/process2"/>
    <dgm:cxn modelId="{CF6D5B3F-0ECA-4428-83B1-A4DF06B0B1C3}" type="presOf" srcId="{7571E79F-232F-4875-B368-055E2F749E1D}" destId="{58CA23A9-030E-4085-9D42-AF6C2F32A7EE}" srcOrd="0" destOrd="0" presId="urn:microsoft.com/office/officeart/2005/8/layout/process2"/>
    <dgm:cxn modelId="{554DA140-B0E9-4708-8641-564A39EDDEA6}" type="presOf" srcId="{1AB1E2B5-5A53-4E2D-AF8F-E4F5AD992ECE}" destId="{BDA0DAC3-9ABF-4521-96B4-5ADA94F84ECD}" srcOrd="0" destOrd="0" presId="urn:microsoft.com/office/officeart/2005/8/layout/process2"/>
    <dgm:cxn modelId="{14D88642-1CAF-40EA-9330-B95A62EA718E}" srcId="{23FDE6F9-E8ED-4CBD-AF94-6CADA6E1D375}" destId="{F916ED99-B096-4CB9-9D09-72FD11EDFE17}" srcOrd="5" destOrd="0" parTransId="{87574259-8AF1-4332-B3CC-9A1A7B98E90F}" sibTransId="{9E8028DE-3A20-40DF-8ACF-A72783282DA1}"/>
    <dgm:cxn modelId="{F3471745-9CC1-43AD-800E-AD0F4311CFB1}" type="presOf" srcId="{97BAB055-B26F-4831-8677-60AEB94096C1}" destId="{5771643B-682F-47FC-9165-D66A6494398E}" srcOrd="0" destOrd="0" presId="urn:microsoft.com/office/officeart/2005/8/layout/process2"/>
    <dgm:cxn modelId="{43105F48-7D89-4248-A563-00CD9BA6D8E7}" type="presOf" srcId="{F916ED99-B096-4CB9-9D09-72FD11EDFE17}" destId="{B2BE92DB-3D68-4313-B211-41DB66759688}" srcOrd="0" destOrd="0" presId="urn:microsoft.com/office/officeart/2005/8/layout/process2"/>
    <dgm:cxn modelId="{F489226D-D0EC-446B-A824-71C4D9B2864E}" type="presOf" srcId="{16E27F49-BCFA-42C1-873C-621AD3FED3DA}" destId="{D3DEBE8D-7C9A-4071-B77D-375F129E6A81}" srcOrd="0" destOrd="0" presId="urn:microsoft.com/office/officeart/2005/8/layout/process2"/>
    <dgm:cxn modelId="{94554A7D-A3BB-4E53-B010-11D93CF4315D}" type="presOf" srcId="{1982DACF-334A-4B23-8DD4-F9C8B47BEFE4}" destId="{D1FFEC69-EDE9-44C9-A9A5-E055B4FC51B6}" srcOrd="0" destOrd="0" presId="urn:microsoft.com/office/officeart/2005/8/layout/process2"/>
    <dgm:cxn modelId="{D48F067E-9438-47AA-99F6-4E1615D61B07}" type="presOf" srcId="{3C6CC8B9-01C5-4E9C-B832-F2A7D7D85338}" destId="{A570E559-2B00-4D26-BCF3-6C777A2A83CE}" srcOrd="0" destOrd="0" presId="urn:microsoft.com/office/officeart/2005/8/layout/process2"/>
    <dgm:cxn modelId="{EB30898C-D67D-4B2E-BAD5-22B731B12948}" srcId="{23FDE6F9-E8ED-4CBD-AF94-6CADA6E1D375}" destId="{16E27F49-BCFA-42C1-873C-621AD3FED3DA}" srcOrd="0" destOrd="0" parTransId="{AD8EAE18-C4FF-45EC-9DD4-B9E8AD769641}" sibTransId="{12FC4119-BF18-4DCA-AECB-C57EF5F301CA}"/>
    <dgm:cxn modelId="{4BCBB794-59F7-41FA-A358-E1EB9D5F659A}" type="presOf" srcId="{3C6CC8B9-01C5-4E9C-B832-F2A7D7D85338}" destId="{5D42F2F0-D147-4F2F-91F0-BAE36BE5A8AE}" srcOrd="1" destOrd="0" presId="urn:microsoft.com/office/officeart/2005/8/layout/process2"/>
    <dgm:cxn modelId="{B94C0698-9663-4998-B56D-AC44F8C16AFB}" type="presOf" srcId="{0B26DD86-8A25-4D4B-8537-313D82F1A0C3}" destId="{B6E8AA93-4D35-48D5-A0F1-7815CDC07810}" srcOrd="0" destOrd="0" presId="urn:microsoft.com/office/officeart/2005/8/layout/process2"/>
    <dgm:cxn modelId="{127093A4-F91B-41FF-8487-34931A96A016}" type="presOf" srcId="{7DEA7F30-AFA0-4766-8C75-1FBAF43F0806}" destId="{6B5727C8-77E8-43A6-802D-0EAE14F36376}" srcOrd="0" destOrd="0" presId="urn:microsoft.com/office/officeart/2005/8/layout/process2"/>
    <dgm:cxn modelId="{1C67D1AF-FB37-4182-A263-59ED88C0384B}" type="presOf" srcId="{1982DACF-334A-4B23-8DD4-F9C8B47BEFE4}" destId="{A0344032-A353-4B9C-B0EC-956595A8C036}" srcOrd="1" destOrd="0" presId="urn:microsoft.com/office/officeart/2005/8/layout/process2"/>
    <dgm:cxn modelId="{0E46F9BE-FF6A-42CF-8F38-2F2CA4AB4CCE}" type="presOf" srcId="{7DEA7F30-AFA0-4766-8C75-1FBAF43F0806}" destId="{5394A8B7-2E0A-4F52-92F5-26E4321BE582}" srcOrd="1" destOrd="0" presId="urn:microsoft.com/office/officeart/2005/8/layout/process2"/>
    <dgm:cxn modelId="{8D1344C7-6172-4FA4-B331-2F1119CE4364}" type="presOf" srcId="{12FC4119-BF18-4DCA-AECB-C57EF5F301CA}" destId="{7E7648F0-EE29-42D3-8996-07D0182C9E35}" srcOrd="1" destOrd="0" presId="urn:microsoft.com/office/officeart/2005/8/layout/process2"/>
    <dgm:cxn modelId="{DD4FF7D3-A4A4-4ABE-9659-9D20574D5529}" srcId="{23FDE6F9-E8ED-4CBD-AF94-6CADA6E1D375}" destId="{0B26DD86-8A25-4D4B-8537-313D82F1A0C3}" srcOrd="3" destOrd="0" parTransId="{8B883B35-CF9A-4EBE-A7BA-E24358FD1070}" sibTransId="{1982DACF-334A-4B23-8DD4-F9C8B47BEFE4}"/>
    <dgm:cxn modelId="{96CC44E0-5895-45D7-A6DD-9D5C490A22E5}" srcId="{23FDE6F9-E8ED-4CBD-AF94-6CADA6E1D375}" destId="{1AB1E2B5-5A53-4E2D-AF8F-E4F5AD992ECE}" srcOrd="2" destOrd="0" parTransId="{C9AB6FAB-488E-40EC-B635-2896F1A58E7C}" sibTransId="{97BAB055-B26F-4831-8677-60AEB94096C1}"/>
    <dgm:cxn modelId="{68BF89E1-93F6-4E40-A0C8-DAB30EF46A54}" srcId="{23FDE6F9-E8ED-4CBD-AF94-6CADA6E1D375}" destId="{7571E79F-232F-4875-B368-055E2F749E1D}" srcOrd="4" destOrd="0" parTransId="{74897302-412F-4C0D-9224-EA0F3E138ECE}" sibTransId="{7DEA7F30-AFA0-4766-8C75-1FBAF43F0806}"/>
    <dgm:cxn modelId="{B0B2C2E3-D74C-4A5F-82DC-2EE69751C648}" srcId="{23FDE6F9-E8ED-4CBD-AF94-6CADA6E1D375}" destId="{6EE8C6FC-6AC7-48EC-BCAD-72104656DCC7}" srcOrd="1" destOrd="0" parTransId="{9CCD0C99-6B93-454C-812B-8840E2ABE2C3}" sibTransId="{3C6CC8B9-01C5-4E9C-B832-F2A7D7D85338}"/>
    <dgm:cxn modelId="{AE94DEEA-27D4-4614-A383-D73D30388C3C}" type="presOf" srcId="{23FDE6F9-E8ED-4CBD-AF94-6CADA6E1D375}" destId="{1AA09A31-DD90-4C48-9FC6-FCCFFA1C4595}" srcOrd="0" destOrd="0" presId="urn:microsoft.com/office/officeart/2005/8/layout/process2"/>
    <dgm:cxn modelId="{8F2247ED-E46F-4DFD-A574-78FF10FE19CF}" type="presOf" srcId="{6EE8C6FC-6AC7-48EC-BCAD-72104656DCC7}" destId="{7920E644-D6C8-47D8-B095-675D05C825B9}" srcOrd="0" destOrd="0" presId="urn:microsoft.com/office/officeart/2005/8/layout/process2"/>
    <dgm:cxn modelId="{30DD22BD-A8BD-4B00-90D7-EB1157370AA0}" type="presParOf" srcId="{1AA09A31-DD90-4C48-9FC6-FCCFFA1C4595}" destId="{D3DEBE8D-7C9A-4071-B77D-375F129E6A81}" srcOrd="0" destOrd="0" presId="urn:microsoft.com/office/officeart/2005/8/layout/process2"/>
    <dgm:cxn modelId="{F75B245F-78D3-41F6-9541-320554B18044}" type="presParOf" srcId="{1AA09A31-DD90-4C48-9FC6-FCCFFA1C4595}" destId="{60431A2B-C66A-4AF9-ACCB-9424D5C20100}" srcOrd="1" destOrd="0" presId="urn:microsoft.com/office/officeart/2005/8/layout/process2"/>
    <dgm:cxn modelId="{A43CC325-42E9-4BA6-9105-C854A4C49554}" type="presParOf" srcId="{60431A2B-C66A-4AF9-ACCB-9424D5C20100}" destId="{7E7648F0-EE29-42D3-8996-07D0182C9E35}" srcOrd="0" destOrd="0" presId="urn:microsoft.com/office/officeart/2005/8/layout/process2"/>
    <dgm:cxn modelId="{8EA5D18B-216C-4936-BE0C-B5E2074BF5A7}" type="presParOf" srcId="{1AA09A31-DD90-4C48-9FC6-FCCFFA1C4595}" destId="{7920E644-D6C8-47D8-B095-675D05C825B9}" srcOrd="2" destOrd="0" presId="urn:microsoft.com/office/officeart/2005/8/layout/process2"/>
    <dgm:cxn modelId="{6B18DCE7-2A1F-4F6F-AF8A-EBDAFADD81EC}" type="presParOf" srcId="{1AA09A31-DD90-4C48-9FC6-FCCFFA1C4595}" destId="{A570E559-2B00-4D26-BCF3-6C777A2A83CE}" srcOrd="3" destOrd="0" presId="urn:microsoft.com/office/officeart/2005/8/layout/process2"/>
    <dgm:cxn modelId="{015F26AA-60DD-46A3-BDF0-2A1CB99823B5}" type="presParOf" srcId="{A570E559-2B00-4D26-BCF3-6C777A2A83CE}" destId="{5D42F2F0-D147-4F2F-91F0-BAE36BE5A8AE}" srcOrd="0" destOrd="0" presId="urn:microsoft.com/office/officeart/2005/8/layout/process2"/>
    <dgm:cxn modelId="{CF952125-E1C8-48C5-88D2-2BE36DCEFC59}" type="presParOf" srcId="{1AA09A31-DD90-4C48-9FC6-FCCFFA1C4595}" destId="{BDA0DAC3-9ABF-4521-96B4-5ADA94F84ECD}" srcOrd="4" destOrd="0" presId="urn:microsoft.com/office/officeart/2005/8/layout/process2"/>
    <dgm:cxn modelId="{36E2FA10-EE12-4C2A-AD5D-2F1074E606ED}" type="presParOf" srcId="{1AA09A31-DD90-4C48-9FC6-FCCFFA1C4595}" destId="{5771643B-682F-47FC-9165-D66A6494398E}" srcOrd="5" destOrd="0" presId="urn:microsoft.com/office/officeart/2005/8/layout/process2"/>
    <dgm:cxn modelId="{EE15EA3F-7E92-4F74-8461-9069042E028F}" type="presParOf" srcId="{5771643B-682F-47FC-9165-D66A6494398E}" destId="{484EA42C-B581-4DC3-82BB-B11A35101433}" srcOrd="0" destOrd="0" presId="urn:microsoft.com/office/officeart/2005/8/layout/process2"/>
    <dgm:cxn modelId="{790E89C3-2E8B-488B-8061-B075B9305946}" type="presParOf" srcId="{1AA09A31-DD90-4C48-9FC6-FCCFFA1C4595}" destId="{B6E8AA93-4D35-48D5-A0F1-7815CDC07810}" srcOrd="6" destOrd="0" presId="urn:microsoft.com/office/officeart/2005/8/layout/process2"/>
    <dgm:cxn modelId="{CE1515EB-9555-45E4-8D26-E9F661164970}" type="presParOf" srcId="{1AA09A31-DD90-4C48-9FC6-FCCFFA1C4595}" destId="{D1FFEC69-EDE9-44C9-A9A5-E055B4FC51B6}" srcOrd="7" destOrd="0" presId="urn:microsoft.com/office/officeart/2005/8/layout/process2"/>
    <dgm:cxn modelId="{55091C1D-8711-4D2F-978C-C463120207CC}" type="presParOf" srcId="{D1FFEC69-EDE9-44C9-A9A5-E055B4FC51B6}" destId="{A0344032-A353-4B9C-B0EC-956595A8C036}" srcOrd="0" destOrd="0" presId="urn:microsoft.com/office/officeart/2005/8/layout/process2"/>
    <dgm:cxn modelId="{573EAA7C-4E5C-4DB7-9C99-287E1D510923}" type="presParOf" srcId="{1AA09A31-DD90-4C48-9FC6-FCCFFA1C4595}" destId="{58CA23A9-030E-4085-9D42-AF6C2F32A7EE}" srcOrd="8" destOrd="0" presId="urn:microsoft.com/office/officeart/2005/8/layout/process2"/>
    <dgm:cxn modelId="{6311E7AE-63C0-4018-B252-627074AA68C0}" type="presParOf" srcId="{1AA09A31-DD90-4C48-9FC6-FCCFFA1C4595}" destId="{6B5727C8-77E8-43A6-802D-0EAE14F36376}" srcOrd="9" destOrd="0" presId="urn:microsoft.com/office/officeart/2005/8/layout/process2"/>
    <dgm:cxn modelId="{829F001E-0E10-4804-8A0D-179D04199C7C}" type="presParOf" srcId="{6B5727C8-77E8-43A6-802D-0EAE14F36376}" destId="{5394A8B7-2E0A-4F52-92F5-26E4321BE582}" srcOrd="0" destOrd="0" presId="urn:microsoft.com/office/officeart/2005/8/layout/process2"/>
    <dgm:cxn modelId="{97A16F3A-4E15-4252-B39C-87929FD0B549}" type="presParOf" srcId="{1AA09A31-DD90-4C48-9FC6-FCCFFA1C4595}" destId="{B2BE92DB-3D68-4313-B211-41DB6675968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EBE8D-7C9A-4071-B77D-375F129E6A81}">
      <dsp:nvSpPr>
        <dsp:cNvPr id="0" name=""/>
        <dsp:cNvSpPr/>
      </dsp:nvSpPr>
      <dsp:spPr>
        <a:xfrm>
          <a:off x="3348990" y="2731"/>
          <a:ext cx="835332" cy="3905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Collection of Dataset</a:t>
          </a:r>
          <a:endParaRPr lang="en-IN" sz="1000" kern="1200" dirty="0"/>
        </a:p>
      </dsp:txBody>
      <dsp:txXfrm>
        <a:off x="3360428" y="14169"/>
        <a:ext cx="812456" cy="367647"/>
      </dsp:txXfrm>
    </dsp:sp>
    <dsp:sp modelId="{60431A2B-C66A-4AF9-ACCB-9424D5C20100}">
      <dsp:nvSpPr>
        <dsp:cNvPr id="0" name=""/>
        <dsp:cNvSpPr/>
      </dsp:nvSpPr>
      <dsp:spPr>
        <a:xfrm rot="5400000">
          <a:off x="3619302" y="412902"/>
          <a:ext cx="294708" cy="3536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3660562" y="442372"/>
        <a:ext cx="212189" cy="206296"/>
      </dsp:txXfrm>
    </dsp:sp>
    <dsp:sp modelId="{7920E644-D6C8-47D8-B095-675D05C825B9}">
      <dsp:nvSpPr>
        <dsp:cNvPr id="0" name=""/>
        <dsp:cNvSpPr/>
      </dsp:nvSpPr>
      <dsp:spPr>
        <a:xfrm>
          <a:off x="3297506" y="786199"/>
          <a:ext cx="938301" cy="441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Read Dataset</a:t>
          </a:r>
          <a:endParaRPr lang="en-IN" sz="1000" kern="1200" dirty="0"/>
        </a:p>
      </dsp:txBody>
      <dsp:txXfrm>
        <a:off x="3310442" y="799135"/>
        <a:ext cx="912429" cy="415797"/>
      </dsp:txXfrm>
    </dsp:sp>
    <dsp:sp modelId="{A570E559-2B00-4D26-BCF3-6C777A2A83CE}">
      <dsp:nvSpPr>
        <dsp:cNvPr id="0" name=""/>
        <dsp:cNvSpPr/>
      </dsp:nvSpPr>
      <dsp:spPr>
        <a:xfrm rot="5400000">
          <a:off x="3619302" y="1247516"/>
          <a:ext cx="294708" cy="3536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3660562" y="1276986"/>
        <a:ext cx="212189" cy="206296"/>
      </dsp:txXfrm>
    </dsp:sp>
    <dsp:sp modelId="{BDA0DAC3-9ABF-4521-96B4-5ADA94F84ECD}">
      <dsp:nvSpPr>
        <dsp:cNvPr id="0" name=""/>
        <dsp:cNvSpPr/>
      </dsp:nvSpPr>
      <dsp:spPr>
        <a:xfrm>
          <a:off x="3324944" y="1620813"/>
          <a:ext cx="883425" cy="4101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 process</a:t>
          </a:r>
          <a:endParaRPr lang="en-IN" sz="1000" kern="1200" dirty="0"/>
        </a:p>
      </dsp:txBody>
      <dsp:txXfrm>
        <a:off x="3336956" y="1632825"/>
        <a:ext cx="859401" cy="386099"/>
      </dsp:txXfrm>
    </dsp:sp>
    <dsp:sp modelId="{5771643B-682F-47FC-9165-D66A6494398E}">
      <dsp:nvSpPr>
        <dsp:cNvPr id="0" name=""/>
        <dsp:cNvSpPr/>
      </dsp:nvSpPr>
      <dsp:spPr>
        <a:xfrm rot="5400000">
          <a:off x="3619302" y="2050584"/>
          <a:ext cx="294708" cy="3536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3660562" y="2080054"/>
        <a:ext cx="212189" cy="206296"/>
      </dsp:txXfrm>
    </dsp:sp>
    <dsp:sp modelId="{B6E8AA93-4D35-48D5-A0F1-7815CDC07810}">
      <dsp:nvSpPr>
        <dsp:cNvPr id="0" name=""/>
        <dsp:cNvSpPr/>
      </dsp:nvSpPr>
      <dsp:spPr>
        <a:xfrm>
          <a:off x="3265428" y="2423881"/>
          <a:ext cx="1002456" cy="53196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Divide into train and test data</a:t>
          </a:r>
          <a:endParaRPr lang="en-IN" sz="1000" kern="1200" dirty="0"/>
        </a:p>
      </dsp:txBody>
      <dsp:txXfrm>
        <a:off x="3281009" y="2439462"/>
        <a:ext cx="971294" cy="500798"/>
      </dsp:txXfrm>
    </dsp:sp>
    <dsp:sp modelId="{D1FFEC69-EDE9-44C9-A9A5-E055B4FC51B6}">
      <dsp:nvSpPr>
        <dsp:cNvPr id="0" name=""/>
        <dsp:cNvSpPr/>
      </dsp:nvSpPr>
      <dsp:spPr>
        <a:xfrm rot="5508113">
          <a:off x="3627209" y="2946674"/>
          <a:ext cx="251610" cy="3536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3648106" y="2997712"/>
        <a:ext cx="212189" cy="176127"/>
      </dsp:txXfrm>
    </dsp:sp>
    <dsp:sp modelId="{58CA23A9-030E-4085-9D42-AF6C2F32A7EE}">
      <dsp:nvSpPr>
        <dsp:cNvPr id="0" name=""/>
        <dsp:cNvSpPr/>
      </dsp:nvSpPr>
      <dsp:spPr>
        <a:xfrm>
          <a:off x="3279315" y="3291156"/>
          <a:ext cx="920962" cy="50503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Scale and Transform data</a:t>
          </a:r>
        </a:p>
      </dsp:txBody>
      <dsp:txXfrm>
        <a:off x="3294107" y="3305948"/>
        <a:ext cx="891378" cy="475451"/>
      </dsp:txXfrm>
    </dsp:sp>
    <dsp:sp modelId="{6B5727C8-77E8-43A6-802D-0EAE14F36376}">
      <dsp:nvSpPr>
        <dsp:cNvPr id="0" name=""/>
        <dsp:cNvSpPr/>
      </dsp:nvSpPr>
      <dsp:spPr>
        <a:xfrm rot="5487365">
          <a:off x="3566141" y="3834971"/>
          <a:ext cx="323511" cy="3536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5400000">
        <a:off x="3623035" y="3850056"/>
        <a:ext cx="212189" cy="226458"/>
      </dsp:txXfrm>
    </dsp:sp>
    <dsp:sp modelId="{B2BE92DB-3D68-4313-B211-41DB66759688}">
      <dsp:nvSpPr>
        <dsp:cNvPr id="0" name=""/>
        <dsp:cNvSpPr/>
      </dsp:nvSpPr>
      <dsp:spPr>
        <a:xfrm>
          <a:off x="3247329" y="4227401"/>
          <a:ext cx="938393" cy="46353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Build and Fit the Model</a:t>
          </a:r>
        </a:p>
      </dsp:txBody>
      <dsp:txXfrm>
        <a:off x="3260905" y="4240977"/>
        <a:ext cx="911241" cy="43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EBE8D-7C9A-4071-B77D-375F129E6A81}">
      <dsp:nvSpPr>
        <dsp:cNvPr id="0" name=""/>
        <dsp:cNvSpPr/>
      </dsp:nvSpPr>
      <dsp:spPr>
        <a:xfrm>
          <a:off x="3316568" y="3048"/>
          <a:ext cx="900176" cy="435837"/>
        </a:xfrm>
        <a:prstGeom prst="roundRect">
          <a:avLst>
            <a:gd name="adj" fmla="val 1000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Collection of Dataset</a:t>
          </a:r>
          <a:endParaRPr lang="en-IN" sz="1100" kern="1200" dirty="0">
            <a:solidFill>
              <a:schemeClr val="tx1"/>
            </a:solidFill>
          </a:endParaRPr>
        </a:p>
      </dsp:txBody>
      <dsp:txXfrm>
        <a:off x="3329333" y="15813"/>
        <a:ext cx="874646" cy="410307"/>
      </dsp:txXfrm>
    </dsp:sp>
    <dsp:sp modelId="{60431A2B-C66A-4AF9-ACCB-9424D5C20100}">
      <dsp:nvSpPr>
        <dsp:cNvPr id="0" name=""/>
        <dsp:cNvSpPr/>
      </dsp:nvSpPr>
      <dsp:spPr>
        <a:xfrm rot="5400000">
          <a:off x="3602204" y="460813"/>
          <a:ext cx="328904" cy="394684"/>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3648252" y="493703"/>
        <a:ext cx="236810" cy="230233"/>
      </dsp:txXfrm>
    </dsp:sp>
    <dsp:sp modelId="{7920E644-D6C8-47D8-B095-675D05C825B9}">
      <dsp:nvSpPr>
        <dsp:cNvPr id="0" name=""/>
        <dsp:cNvSpPr/>
      </dsp:nvSpPr>
      <dsp:spPr>
        <a:xfrm>
          <a:off x="3261087" y="877424"/>
          <a:ext cx="1011139" cy="492917"/>
        </a:xfrm>
        <a:prstGeom prst="roundRect">
          <a:avLst>
            <a:gd name="adj" fmla="val 1000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Read Dataset</a:t>
          </a:r>
          <a:endParaRPr lang="en-IN" sz="1100" kern="1200" dirty="0">
            <a:solidFill>
              <a:schemeClr val="tx1"/>
            </a:solidFill>
          </a:endParaRPr>
        </a:p>
      </dsp:txBody>
      <dsp:txXfrm>
        <a:off x="3275524" y="891861"/>
        <a:ext cx="982265" cy="464043"/>
      </dsp:txXfrm>
    </dsp:sp>
    <dsp:sp modelId="{A570E559-2B00-4D26-BCF3-6C777A2A83CE}">
      <dsp:nvSpPr>
        <dsp:cNvPr id="0" name=""/>
        <dsp:cNvSpPr/>
      </dsp:nvSpPr>
      <dsp:spPr>
        <a:xfrm rot="5400000">
          <a:off x="3602204" y="1392269"/>
          <a:ext cx="328904" cy="394684"/>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3648252" y="1425159"/>
        <a:ext cx="236810" cy="230233"/>
      </dsp:txXfrm>
    </dsp:sp>
    <dsp:sp modelId="{BDA0DAC3-9ABF-4521-96B4-5ADA94F84ECD}">
      <dsp:nvSpPr>
        <dsp:cNvPr id="0" name=""/>
        <dsp:cNvSpPr/>
      </dsp:nvSpPr>
      <dsp:spPr>
        <a:xfrm>
          <a:off x="3290655" y="1808881"/>
          <a:ext cx="952003" cy="457711"/>
        </a:xfrm>
        <a:prstGeom prst="roundRect">
          <a:avLst>
            <a:gd name="adj" fmla="val 1000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Pre process</a:t>
          </a:r>
          <a:endParaRPr lang="en-IN" sz="1100" kern="1200" dirty="0">
            <a:solidFill>
              <a:schemeClr val="tx1"/>
            </a:solidFill>
          </a:endParaRPr>
        </a:p>
      </dsp:txBody>
      <dsp:txXfrm>
        <a:off x="3304061" y="1822287"/>
        <a:ext cx="925191" cy="430899"/>
      </dsp:txXfrm>
    </dsp:sp>
    <dsp:sp modelId="{5771643B-682F-47FC-9165-D66A6494398E}">
      <dsp:nvSpPr>
        <dsp:cNvPr id="0" name=""/>
        <dsp:cNvSpPr/>
      </dsp:nvSpPr>
      <dsp:spPr>
        <a:xfrm rot="5400000">
          <a:off x="3602204" y="2288520"/>
          <a:ext cx="328904" cy="394684"/>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3648252" y="2321410"/>
        <a:ext cx="236810" cy="230233"/>
      </dsp:txXfrm>
    </dsp:sp>
    <dsp:sp modelId="{B6E8AA93-4D35-48D5-A0F1-7815CDC07810}">
      <dsp:nvSpPr>
        <dsp:cNvPr id="0" name=""/>
        <dsp:cNvSpPr/>
      </dsp:nvSpPr>
      <dsp:spPr>
        <a:xfrm>
          <a:off x="3226519" y="2705132"/>
          <a:ext cx="1080274" cy="593685"/>
        </a:xfrm>
        <a:prstGeom prst="roundRect">
          <a:avLst>
            <a:gd name="adj" fmla="val 1000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Divide into train and test data</a:t>
          </a:r>
          <a:endParaRPr lang="en-IN" sz="1100" kern="1200" dirty="0">
            <a:solidFill>
              <a:schemeClr val="tx1"/>
            </a:solidFill>
          </a:endParaRPr>
        </a:p>
      </dsp:txBody>
      <dsp:txXfrm>
        <a:off x="3243907" y="2722520"/>
        <a:ext cx="1045498" cy="558909"/>
      </dsp:txXfrm>
    </dsp:sp>
    <dsp:sp modelId="{D1FFEC69-EDE9-44C9-A9A5-E055B4FC51B6}">
      <dsp:nvSpPr>
        <dsp:cNvPr id="0" name=""/>
        <dsp:cNvSpPr/>
      </dsp:nvSpPr>
      <dsp:spPr>
        <a:xfrm rot="5504395">
          <a:off x="3611557" y="3288586"/>
          <a:ext cx="280796" cy="394684"/>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3634829" y="3345549"/>
        <a:ext cx="236810" cy="196557"/>
      </dsp:txXfrm>
    </dsp:sp>
    <dsp:sp modelId="{58CA23A9-030E-4085-9D42-AF6C2F32A7EE}">
      <dsp:nvSpPr>
        <dsp:cNvPr id="0" name=""/>
        <dsp:cNvSpPr/>
      </dsp:nvSpPr>
      <dsp:spPr>
        <a:xfrm>
          <a:off x="3241484" y="3673039"/>
          <a:ext cx="992454" cy="563636"/>
        </a:xfrm>
        <a:prstGeom prst="roundRect">
          <a:avLst>
            <a:gd name="adj" fmla="val 1000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Train model</a:t>
          </a:r>
          <a:endParaRPr lang="en-IN" sz="1100" kern="1200" dirty="0">
            <a:solidFill>
              <a:schemeClr val="tx1"/>
            </a:solidFill>
          </a:endParaRPr>
        </a:p>
      </dsp:txBody>
      <dsp:txXfrm>
        <a:off x="3257992" y="3689547"/>
        <a:ext cx="959438" cy="530620"/>
      </dsp:txXfrm>
    </dsp:sp>
    <dsp:sp modelId="{6B5727C8-77E8-43A6-802D-0EAE14F36376}">
      <dsp:nvSpPr>
        <dsp:cNvPr id="0" name=""/>
        <dsp:cNvSpPr/>
      </dsp:nvSpPr>
      <dsp:spPr>
        <a:xfrm rot="5484360">
          <a:off x="3544367" y="4279955"/>
          <a:ext cx="361041" cy="394684"/>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3607811" y="4296793"/>
        <a:ext cx="236810" cy="252729"/>
      </dsp:txXfrm>
    </dsp:sp>
    <dsp:sp modelId="{B2BE92DB-3D68-4313-B211-41DB66759688}">
      <dsp:nvSpPr>
        <dsp:cNvPr id="0" name=""/>
        <dsp:cNvSpPr/>
      </dsp:nvSpPr>
      <dsp:spPr>
        <a:xfrm>
          <a:off x="3207015" y="4717920"/>
          <a:ext cx="1011237" cy="517317"/>
        </a:xfrm>
        <a:prstGeom prst="roundRect">
          <a:avLst>
            <a:gd name="adj" fmla="val 1000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Test model</a:t>
          </a:r>
          <a:endParaRPr lang="en-IN" sz="1100" kern="1200" dirty="0">
            <a:solidFill>
              <a:schemeClr val="tx1"/>
            </a:solidFill>
          </a:endParaRPr>
        </a:p>
      </dsp:txBody>
      <dsp:txXfrm>
        <a:off x="3222167" y="4733072"/>
        <a:ext cx="980933" cy="4870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45A8A-66E0-44DF-8F85-1B73F1F4FE4F}" type="datetimeFigureOut">
              <a:rPr lang="en-IN" smtClean="0"/>
              <a:t>16-04-2022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B6002-0AB4-4BCF-8D4F-7FE09926E135}" type="slidenum">
              <a:rPr lang="en-IN" smtClean="0"/>
              <a:t>‹#›</a:t>
            </a:fld>
            <a:endParaRPr lang="en-IN"/>
          </a:p>
        </p:txBody>
      </p:sp>
    </p:spTree>
    <p:extLst>
      <p:ext uri="{BB962C8B-B14F-4D97-AF65-F5344CB8AC3E}">
        <p14:creationId xmlns:p14="http://schemas.microsoft.com/office/powerpoint/2010/main" val="49430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6D08BA-2009-48D8-AC76-8D9D31EE0D07}"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6FD6BE-A4C9-424D-B16D-747DD868776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39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D08BA-2009-48D8-AC76-8D9D31EE0D07}"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211714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D08BA-2009-48D8-AC76-8D9D31EE0D07}"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2889788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2">
  <p:cSld name="Section Header_alt2">
    <p:spTree>
      <p:nvGrpSpPr>
        <p:cNvPr id="1" name="Shape 66"/>
        <p:cNvGrpSpPr/>
        <p:nvPr/>
      </p:nvGrpSpPr>
      <p:grpSpPr>
        <a:xfrm>
          <a:off x="0" y="0"/>
          <a:ext cx="0" cy="0"/>
          <a:chOff x="0" y="0"/>
          <a:chExt cx="0" cy="0"/>
        </a:xfrm>
      </p:grpSpPr>
      <p:pic>
        <p:nvPicPr>
          <p:cNvPr id="67" name="Google Shape;67;p15" descr="shutterstock_31891705.jpg"/>
          <p:cNvPicPr preferRelativeResize="0"/>
          <p:nvPr/>
        </p:nvPicPr>
        <p:blipFill rotWithShape="1">
          <a:blip r:embed="rId2">
            <a:alphaModFix/>
          </a:blip>
          <a:srcRect t="11971" b="11971"/>
          <a:stretch/>
        </p:blipFill>
        <p:spPr>
          <a:xfrm>
            <a:off x="1" y="650434"/>
            <a:ext cx="12191999" cy="6207564"/>
          </a:xfrm>
          <a:prstGeom prst="rect">
            <a:avLst/>
          </a:prstGeom>
          <a:noFill/>
          <a:ln>
            <a:noFill/>
          </a:ln>
        </p:spPr>
      </p:pic>
      <p:sp>
        <p:nvSpPr>
          <p:cNvPr id="68" name="Google Shape;68;p1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GB" smtClean="0"/>
              <a:pPr/>
              <a:t>‹#›</a:t>
            </a:fld>
            <a:endParaRPr lang="en-GB"/>
          </a:p>
        </p:txBody>
      </p:sp>
      <p:sp>
        <p:nvSpPr>
          <p:cNvPr id="70" name="Google Shape;70;p15">
            <a:hlinkClick r:id="" action="ppaction://noaction"/>
          </p:cNvPr>
          <p:cNvSpPr/>
          <p:nvPr/>
        </p:nvSpPr>
        <p:spPr>
          <a:xfrm>
            <a:off x="11040600" y="0"/>
            <a:ext cx="1151200" cy="605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1" name="Google Shape;71;p15">
            <a:hlinkClick r:id="" action="ppaction://noaction"/>
          </p:cNvPr>
          <p:cNvCxnSpPr/>
          <p:nvPr/>
        </p:nvCxnSpPr>
        <p:spPr>
          <a:xfrm>
            <a:off x="11465089" y="28846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72" name="Google Shape;72;p15">
            <a:hlinkClick r:id="" action="ppaction://noaction"/>
          </p:cNvPr>
          <p:cNvCxnSpPr/>
          <p:nvPr/>
        </p:nvCxnSpPr>
        <p:spPr>
          <a:xfrm>
            <a:off x="11465089" y="333517"/>
            <a:ext cx="2884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15">
            <a:hlinkClick r:id="" action="ppaction://noaction"/>
          </p:cNvPr>
          <p:cNvCxnSpPr/>
          <p:nvPr/>
        </p:nvCxnSpPr>
        <p:spPr>
          <a:xfrm>
            <a:off x="11465089" y="378567"/>
            <a:ext cx="288400" cy="0"/>
          </a:xfrm>
          <a:prstGeom prst="straightConnector1">
            <a:avLst/>
          </a:prstGeom>
          <a:noFill/>
          <a:ln w="9525" cap="flat" cmpd="sng">
            <a:solidFill>
              <a:srgbClr val="B7B7B7"/>
            </a:solidFill>
            <a:prstDash val="solid"/>
            <a:round/>
            <a:headEnd type="none" w="med" len="med"/>
            <a:tailEnd type="none" w="med" len="med"/>
          </a:ln>
        </p:spPr>
      </p:cxnSp>
      <p:sp>
        <p:nvSpPr>
          <p:cNvPr id="74" name="Google Shape;74;p15"/>
          <p:cNvSpPr txBox="1">
            <a:spLocks noGrp="1"/>
          </p:cNvSpPr>
          <p:nvPr>
            <p:ph type="title"/>
          </p:nvPr>
        </p:nvSpPr>
        <p:spPr>
          <a:xfrm>
            <a:off x="972600" y="2741833"/>
            <a:ext cx="78500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Tree>
    <p:extLst>
      <p:ext uri="{BB962C8B-B14F-4D97-AF65-F5344CB8AC3E}">
        <p14:creationId xmlns:p14="http://schemas.microsoft.com/office/powerpoint/2010/main" val="317371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D08BA-2009-48D8-AC76-8D9D31EE0D07}"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290940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D08BA-2009-48D8-AC76-8D9D31EE0D07}"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6FD6BE-A4C9-424D-B16D-747DD868776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94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6D08BA-2009-48D8-AC76-8D9D31EE0D07}" type="datetimeFigureOut">
              <a:rPr lang="en-IN" smtClean="0"/>
              <a:t>16-04-2022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2460829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6D08BA-2009-48D8-AC76-8D9D31EE0D07}" type="datetimeFigureOut">
              <a:rPr lang="en-IN" smtClean="0"/>
              <a:t>16-04-2022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208629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D08BA-2009-48D8-AC76-8D9D31EE0D07}" type="datetimeFigureOut">
              <a:rPr lang="en-IN" smtClean="0"/>
              <a:t>16-04-2022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7794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56D08BA-2009-48D8-AC76-8D9D31EE0D07}" type="datetimeFigureOut">
              <a:rPr lang="en-IN" smtClean="0"/>
              <a:t>16-04-2022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304610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56D08BA-2009-48D8-AC76-8D9D31EE0D07}" type="datetimeFigureOut">
              <a:rPr lang="en-IN" smtClean="0"/>
              <a:t>16-04-2022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6FD6BE-A4C9-424D-B16D-747DD868776B}" type="slidenum">
              <a:rPr lang="en-IN" smtClean="0"/>
              <a:t>‹#›</a:t>
            </a:fld>
            <a:endParaRPr lang="en-IN"/>
          </a:p>
        </p:txBody>
      </p:sp>
    </p:spTree>
    <p:extLst>
      <p:ext uri="{BB962C8B-B14F-4D97-AF65-F5344CB8AC3E}">
        <p14:creationId xmlns:p14="http://schemas.microsoft.com/office/powerpoint/2010/main" val="278209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D08BA-2009-48D8-AC76-8D9D31EE0D07}" type="datetimeFigureOut">
              <a:rPr lang="en-IN" smtClean="0"/>
              <a:t>16-04-2022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6FD6BE-A4C9-424D-B16D-747DD868776B}" type="slidenum">
              <a:rPr lang="en-IN" smtClean="0"/>
              <a:t>‹#›</a:t>
            </a:fld>
            <a:endParaRPr lang="en-IN"/>
          </a:p>
        </p:txBody>
      </p:sp>
    </p:spTree>
    <p:extLst>
      <p:ext uri="{BB962C8B-B14F-4D97-AF65-F5344CB8AC3E}">
        <p14:creationId xmlns:p14="http://schemas.microsoft.com/office/powerpoint/2010/main" val="813912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56D08BA-2009-48D8-AC76-8D9D31EE0D07}" type="datetimeFigureOut">
              <a:rPr lang="en-IN" smtClean="0"/>
              <a:t>16-04-2022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6FD6BE-A4C9-424D-B16D-747DD868776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635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701"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cdc.gov/"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10F9-199A-4C19-91B0-4C5BDDD92344}"/>
              </a:ext>
            </a:extLst>
          </p:cNvPr>
          <p:cNvSpPr>
            <a:spLocks noGrp="1"/>
          </p:cNvSpPr>
          <p:nvPr>
            <p:ph type="ctrTitle"/>
          </p:nvPr>
        </p:nvSpPr>
        <p:spPr>
          <a:xfrm>
            <a:off x="1132513" y="708592"/>
            <a:ext cx="10058400" cy="826567"/>
          </a:xfrm>
        </p:spPr>
        <p:txBody>
          <a:bodyPr>
            <a:normAutofit/>
          </a:bodyPr>
          <a:lstStyle/>
          <a:p>
            <a:r>
              <a:rPr lang="en-US" sz="5400" dirty="0"/>
              <a:t>  </a:t>
            </a:r>
            <a:r>
              <a:rPr lang="en-US" sz="4400" b="1" dirty="0">
                <a:latin typeface="Arial" panose="020B0604020202020204" pitchFamily="34" charset="0"/>
                <a:cs typeface="Arial" panose="020B0604020202020204" pitchFamily="34" charset="0"/>
              </a:rPr>
              <a:t>MAJOR PROJECT PRESENTATION</a:t>
            </a:r>
            <a:endParaRPr lang="en-IN" sz="54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3B550EC-C915-4317-9592-A6968239C504}"/>
              </a:ext>
            </a:extLst>
          </p:cNvPr>
          <p:cNvSpPr>
            <a:spLocks noGrp="1"/>
          </p:cNvSpPr>
          <p:nvPr>
            <p:ph type="subTitle" idx="1"/>
          </p:nvPr>
        </p:nvSpPr>
        <p:spPr>
          <a:xfrm>
            <a:off x="520117" y="4345497"/>
            <a:ext cx="11283192" cy="1862356"/>
          </a:xfrm>
        </p:spPr>
        <p:txBody>
          <a:bodyPr>
            <a:normAutofit/>
          </a:bodyPr>
          <a:lstStyle/>
          <a:p>
            <a:r>
              <a:rPr lang="en-US" dirty="0"/>
              <a:t>	</a:t>
            </a:r>
            <a:r>
              <a:rPr lang="en-US" b="1" dirty="0">
                <a:solidFill>
                  <a:schemeClr val="tx1"/>
                </a:solidFill>
                <a:latin typeface="+mn-lt"/>
              </a:rPr>
              <a:t>Brain data visualization and prediction of ADHD disease</a:t>
            </a:r>
          </a:p>
          <a:p>
            <a:r>
              <a:rPr lang="en-US" dirty="0"/>
              <a:t>    							</a:t>
            </a:r>
            <a:endParaRPr lang="en-US" sz="1900" b="1" dirty="0">
              <a:solidFill>
                <a:schemeClr val="tx1"/>
              </a:solidFill>
            </a:endParaRPr>
          </a:p>
        </p:txBody>
      </p:sp>
      <p:pic>
        <p:nvPicPr>
          <p:cNvPr id="5" name="Picture 4">
            <a:extLst>
              <a:ext uri="{FF2B5EF4-FFF2-40B4-BE49-F238E27FC236}">
                <a16:creationId xmlns:a16="http://schemas.microsoft.com/office/drawing/2014/main" id="{74F01A19-EB5E-43DE-A58A-71F7E9B78A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809"/>
          <a:stretch/>
        </p:blipFill>
        <p:spPr>
          <a:xfrm>
            <a:off x="2994661" y="1539799"/>
            <a:ext cx="5768340" cy="2708198"/>
          </a:xfrm>
          <a:prstGeom prst="rect">
            <a:avLst/>
          </a:prstGeom>
        </p:spPr>
      </p:pic>
      <p:sp>
        <p:nvSpPr>
          <p:cNvPr id="4" name="TextBox 3">
            <a:extLst>
              <a:ext uri="{FF2B5EF4-FFF2-40B4-BE49-F238E27FC236}">
                <a16:creationId xmlns:a16="http://schemas.microsoft.com/office/drawing/2014/main" id="{60259E0C-FF0E-4765-A065-50B1AD84FB5F}"/>
              </a:ext>
            </a:extLst>
          </p:cNvPr>
          <p:cNvSpPr txBox="1"/>
          <p:nvPr/>
        </p:nvSpPr>
        <p:spPr>
          <a:xfrm>
            <a:off x="8229600" y="4828024"/>
            <a:ext cx="3501006" cy="1200329"/>
          </a:xfrm>
          <a:prstGeom prst="rect">
            <a:avLst/>
          </a:prstGeom>
          <a:noFill/>
        </p:spPr>
        <p:txBody>
          <a:bodyPr wrap="square" rtlCol="0">
            <a:spAutoFit/>
          </a:bodyPr>
          <a:lstStyle/>
          <a:p>
            <a:pPr algn="ctr"/>
            <a:r>
              <a:rPr lang="en-US" sz="1800" dirty="0"/>
              <a:t>Group 48 -</a:t>
            </a:r>
          </a:p>
          <a:p>
            <a:pPr algn="ctr"/>
            <a:r>
              <a:rPr lang="en-US" sz="1800" dirty="0"/>
              <a:t>Ayush Rai</a:t>
            </a:r>
          </a:p>
          <a:p>
            <a:pPr algn="ctr"/>
            <a:r>
              <a:rPr lang="en-US" sz="1800" dirty="0"/>
              <a:t>Atul Kumar</a:t>
            </a:r>
          </a:p>
          <a:p>
            <a:pPr algn="ctr"/>
            <a:r>
              <a:rPr lang="en-US" sz="1800" dirty="0"/>
              <a:t>Akshat Saxena</a:t>
            </a:r>
          </a:p>
        </p:txBody>
      </p:sp>
      <p:sp>
        <p:nvSpPr>
          <p:cNvPr id="6" name="TextBox 5">
            <a:extLst>
              <a:ext uri="{FF2B5EF4-FFF2-40B4-BE49-F238E27FC236}">
                <a16:creationId xmlns:a16="http://schemas.microsoft.com/office/drawing/2014/main" id="{6732E35D-1B75-4C5B-AFE6-54DAB94895CB}"/>
              </a:ext>
            </a:extLst>
          </p:cNvPr>
          <p:cNvSpPr txBox="1"/>
          <p:nvPr/>
        </p:nvSpPr>
        <p:spPr>
          <a:xfrm>
            <a:off x="1397726" y="5205435"/>
            <a:ext cx="3973026" cy="369332"/>
          </a:xfrm>
          <a:prstGeom prst="rect">
            <a:avLst/>
          </a:prstGeom>
          <a:noFill/>
        </p:spPr>
        <p:txBody>
          <a:bodyPr wrap="square" rtlCol="0">
            <a:spAutoFit/>
          </a:bodyPr>
          <a:lstStyle/>
          <a:p>
            <a:r>
              <a:rPr lang="en-US" dirty="0"/>
              <a:t>Project Guide: Dr Anil Kumar Dubey</a:t>
            </a:r>
            <a:endParaRPr lang="en-IN" dirty="0"/>
          </a:p>
        </p:txBody>
      </p:sp>
    </p:spTree>
    <p:extLst>
      <p:ext uri="{BB962C8B-B14F-4D97-AF65-F5344CB8AC3E}">
        <p14:creationId xmlns:p14="http://schemas.microsoft.com/office/powerpoint/2010/main" val="150103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B958A-715B-46FD-84B9-F77F36614868}"/>
              </a:ext>
            </a:extLst>
          </p:cNvPr>
          <p:cNvSpPr>
            <a:spLocks noGrp="1"/>
          </p:cNvSpPr>
          <p:nvPr>
            <p:ph idx="1"/>
          </p:nvPr>
        </p:nvSpPr>
        <p:spPr>
          <a:xfrm>
            <a:off x="1097280" y="117446"/>
            <a:ext cx="10058400" cy="5751648"/>
          </a:xfrm>
        </p:spPr>
        <p:txBody>
          <a:bodyPr>
            <a:normAutofit fontScale="92500" lnSpcReduction="10000"/>
          </a:bodyPr>
          <a:lstStyle/>
          <a:p>
            <a:pPr marL="0" marR="269240" lvl="0" indent="0" algn="just">
              <a:lnSpc>
                <a:spcPct val="148000"/>
              </a:lnSpc>
              <a:spcAft>
                <a:spcPts val="0"/>
              </a:spcAft>
              <a:buSzPts val="800"/>
              <a:buNone/>
              <a:tabLst>
                <a:tab pos="410210" algn="l"/>
              </a:tabLst>
            </a:pPr>
            <a:endParaRPr lang="en-US" b="1" spc="0" dirty="0">
              <a:effectLst/>
              <a:ea typeface="Times New Roman" panose="02020603050405020304" pitchFamily="18" charset="0"/>
            </a:endParaRPr>
          </a:p>
          <a:p>
            <a:pPr marL="0" marR="269240" lvl="0" indent="0" algn="just">
              <a:lnSpc>
                <a:spcPct val="148000"/>
              </a:lnSpc>
              <a:spcAft>
                <a:spcPts val="0"/>
              </a:spcAft>
              <a:buSzPts val="800"/>
              <a:buNone/>
              <a:tabLst>
                <a:tab pos="410210" algn="l"/>
              </a:tabLst>
            </a:pPr>
            <a:r>
              <a:rPr lang="en-US" b="1" spc="0" dirty="0">
                <a:effectLst/>
                <a:ea typeface="Times New Roman" panose="02020603050405020304" pitchFamily="18" charset="0"/>
              </a:rPr>
              <a:t>Peng, X., Lin, P., Zhang, T., &amp; Wang, J., “Extreme learning machine-based classification of ADHD using brain structural MRI data”, </a:t>
            </a:r>
            <a:r>
              <a:rPr lang="en-US" b="1" spc="0" dirty="0" err="1">
                <a:effectLst/>
                <a:ea typeface="Times New Roman" panose="02020603050405020304" pitchFamily="18" charset="0"/>
              </a:rPr>
              <a:t>PloS</a:t>
            </a:r>
            <a:r>
              <a:rPr lang="en-US" b="1" spc="0" dirty="0">
                <a:effectLst/>
                <a:ea typeface="Times New Roman" panose="02020603050405020304" pitchFamily="18" charset="0"/>
              </a:rPr>
              <a:t> one, 8(11), e79476, 2013.</a:t>
            </a:r>
            <a:endParaRPr lang="en-IN" b="1" spc="0" dirty="0">
              <a:effectLst/>
              <a:ea typeface="Times New Roman" panose="02020603050405020304" pitchFamily="18" charset="0"/>
            </a:endParaRPr>
          </a:p>
          <a:p>
            <a:pPr marL="138430" marR="251460" algn="just">
              <a:lnSpc>
                <a:spcPct val="150000"/>
              </a:lnSpc>
              <a:spcBef>
                <a:spcPts val="635"/>
              </a:spcBef>
              <a:spcAft>
                <a:spcPts val="0"/>
              </a:spcAft>
            </a:pPr>
            <a:endParaRPr lang="en-US" sz="1400" dirty="0">
              <a:effectLst/>
              <a:ea typeface="Times New Roman" panose="02020603050405020304" pitchFamily="18" charset="0"/>
            </a:endParaRPr>
          </a:p>
          <a:p>
            <a:pPr marL="504190" marR="251460" indent="-457200" algn="just">
              <a:lnSpc>
                <a:spcPct val="150000"/>
              </a:lnSpc>
              <a:spcBef>
                <a:spcPts val="635"/>
              </a:spcBef>
              <a:spcAft>
                <a:spcPts val="0"/>
              </a:spcAft>
              <a:buFont typeface="+mj-lt"/>
              <a:buAutoNum type="arabicPeriod"/>
            </a:pPr>
            <a:r>
              <a:rPr lang="en-US" sz="1900" dirty="0">
                <a:effectLst/>
                <a:ea typeface="Times New Roman" panose="02020603050405020304" pitchFamily="18" charset="0"/>
              </a:rPr>
              <a:t>This work proposed a method to propose an automated classification model that makes use of extreme learning algorithms efficiently to help detect the ADHD and the specific brain segment that suffers from ADHD. </a:t>
            </a:r>
          </a:p>
          <a:p>
            <a:pPr marL="504190" marR="251460" indent="-457200" algn="just">
              <a:lnSpc>
                <a:spcPct val="150000"/>
              </a:lnSpc>
              <a:spcBef>
                <a:spcPts val="635"/>
              </a:spcBef>
              <a:spcAft>
                <a:spcPts val="0"/>
              </a:spcAft>
              <a:buFont typeface="+mj-lt"/>
              <a:buAutoNum type="arabicPeriod"/>
            </a:pPr>
            <a:r>
              <a:rPr lang="en-US" sz="1900" dirty="0">
                <a:effectLst/>
                <a:ea typeface="Times New Roman" panose="02020603050405020304" pitchFamily="18" charset="0"/>
              </a:rPr>
              <a:t>In this model HD images of Magnetic Resonance images are used. The researchers collected the multiple brain measures. </a:t>
            </a:r>
          </a:p>
          <a:p>
            <a:pPr marL="504190" marR="251460" indent="-457200" algn="just">
              <a:lnSpc>
                <a:spcPct val="150000"/>
              </a:lnSpc>
              <a:spcBef>
                <a:spcPts val="635"/>
              </a:spcBef>
              <a:spcAft>
                <a:spcPts val="0"/>
              </a:spcAft>
              <a:buFont typeface="+mj-lt"/>
              <a:buAutoNum type="arabicPeriod"/>
            </a:pPr>
            <a:r>
              <a:rPr lang="en-US" sz="1900" dirty="0">
                <a:effectLst/>
                <a:ea typeface="Times New Roman" panose="02020603050405020304" pitchFamily="18" charset="0"/>
              </a:rPr>
              <a:t>The features that are to be fed as input to the SVM classifier are optimally selected .</a:t>
            </a:r>
          </a:p>
          <a:p>
            <a:pPr marL="504190" marR="251460" indent="-457200" algn="just">
              <a:lnSpc>
                <a:spcPct val="150000"/>
              </a:lnSpc>
              <a:spcBef>
                <a:spcPts val="635"/>
              </a:spcBef>
              <a:spcAft>
                <a:spcPts val="0"/>
              </a:spcAft>
              <a:buFont typeface="+mj-lt"/>
              <a:buAutoNum type="arabicPeriod"/>
            </a:pPr>
            <a:r>
              <a:rPr lang="en-US" sz="1900" dirty="0"/>
              <a:t>The accuracies are as follows: -</a:t>
            </a:r>
          </a:p>
          <a:p>
            <a:pPr marL="998538" marR="251460" indent="-457200" algn="just">
              <a:lnSpc>
                <a:spcPct val="150000"/>
              </a:lnSpc>
              <a:spcBef>
                <a:spcPts val="635"/>
              </a:spcBef>
              <a:spcAft>
                <a:spcPts val="0"/>
              </a:spcAft>
              <a:buFont typeface="Wingdings" panose="05000000000000000000" pitchFamily="2" charset="2"/>
              <a:buChar char="§"/>
            </a:pPr>
            <a:r>
              <a:rPr lang="en-US" sz="1900" dirty="0"/>
              <a:t>SVM – Linear: 74.73%</a:t>
            </a:r>
          </a:p>
          <a:p>
            <a:pPr marL="998538" marR="251460" indent="-457200" algn="just">
              <a:lnSpc>
                <a:spcPct val="150000"/>
              </a:lnSpc>
              <a:spcBef>
                <a:spcPts val="635"/>
              </a:spcBef>
              <a:spcAft>
                <a:spcPts val="0"/>
              </a:spcAft>
              <a:buFont typeface="Wingdings" panose="05000000000000000000" pitchFamily="2" charset="2"/>
              <a:buChar char="§"/>
            </a:pPr>
            <a:r>
              <a:rPr lang="en-US" sz="1900" dirty="0"/>
              <a:t>SVM – RBF: 76.55%</a:t>
            </a:r>
          </a:p>
          <a:p>
            <a:pPr marL="332740" marR="251460" indent="-285750" algn="just">
              <a:lnSpc>
                <a:spcPct val="150000"/>
              </a:lnSpc>
              <a:spcBef>
                <a:spcPts val="635"/>
              </a:spcBef>
              <a:spcAft>
                <a:spcPts val="0"/>
              </a:spcAft>
              <a:buFont typeface="Arial" panose="020B0604020202020204" pitchFamily="34" charset="0"/>
              <a:buChar char="•"/>
            </a:pPr>
            <a:endParaRPr lang="en-US" sz="1600" dirty="0"/>
          </a:p>
          <a:p>
            <a:pPr marL="138430" marR="251460" algn="just">
              <a:lnSpc>
                <a:spcPct val="150000"/>
              </a:lnSpc>
              <a:spcBef>
                <a:spcPts val="635"/>
              </a:spcBef>
              <a:spcAft>
                <a:spcPts val="0"/>
              </a:spcAft>
            </a:pPr>
            <a:endParaRPr lang="en-IN" dirty="0"/>
          </a:p>
        </p:txBody>
      </p:sp>
    </p:spTree>
    <p:extLst>
      <p:ext uri="{BB962C8B-B14F-4D97-AF65-F5344CB8AC3E}">
        <p14:creationId xmlns:p14="http://schemas.microsoft.com/office/powerpoint/2010/main" val="9196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B958A-715B-46FD-84B9-F77F36614868}"/>
              </a:ext>
            </a:extLst>
          </p:cNvPr>
          <p:cNvSpPr>
            <a:spLocks noGrp="1"/>
          </p:cNvSpPr>
          <p:nvPr>
            <p:ph idx="4294967295"/>
          </p:nvPr>
        </p:nvSpPr>
        <p:spPr>
          <a:xfrm>
            <a:off x="708660" y="361315"/>
            <a:ext cx="10058400" cy="5751513"/>
          </a:xfrm>
        </p:spPr>
        <p:txBody>
          <a:bodyPr>
            <a:normAutofit/>
          </a:bodyPr>
          <a:lstStyle/>
          <a:p>
            <a:pPr marL="292608" marR="269240" lvl="1" indent="0" algn="just">
              <a:lnSpc>
                <a:spcPct val="148000"/>
              </a:lnSpc>
              <a:spcAft>
                <a:spcPts val="0"/>
              </a:spcAft>
              <a:buSzPts val="800"/>
              <a:buNone/>
              <a:tabLst>
                <a:tab pos="410210" algn="l"/>
              </a:tabLst>
            </a:pPr>
            <a:r>
              <a:rPr lang="en-US" sz="2000" b="1" spc="0" dirty="0">
                <a:effectLst/>
                <a:ea typeface="Times New Roman" panose="02020603050405020304" pitchFamily="18" charset="0"/>
              </a:rPr>
              <a:t>Bledsoe, J. C., Xiao, D., </a:t>
            </a:r>
            <a:r>
              <a:rPr lang="en-US" sz="2000" b="1" spc="0" dirty="0" err="1">
                <a:effectLst/>
                <a:ea typeface="Times New Roman" panose="02020603050405020304" pitchFamily="18" charset="0"/>
              </a:rPr>
              <a:t>Chaovalitwongse</a:t>
            </a:r>
            <a:r>
              <a:rPr lang="en-US" sz="2000" b="1" spc="0" dirty="0">
                <a:effectLst/>
                <a:ea typeface="Times New Roman" panose="02020603050405020304" pitchFamily="18" charset="0"/>
              </a:rPr>
              <a:t>, A., Mehta, S., T. J., </a:t>
            </a:r>
            <a:r>
              <a:rPr lang="en-US" sz="2000" b="1" spc="0" dirty="0" err="1">
                <a:effectLst/>
                <a:ea typeface="Times New Roman" panose="02020603050405020304" pitchFamily="18" charset="0"/>
              </a:rPr>
              <a:t>Semrud-Clikeman</a:t>
            </a:r>
            <a:r>
              <a:rPr lang="en-US" sz="2000" b="1" spc="0" dirty="0">
                <a:effectLst/>
                <a:ea typeface="Times New Roman" panose="02020603050405020304" pitchFamily="18" charset="0"/>
              </a:rPr>
              <a:t>, M., ... &amp; </a:t>
            </a:r>
            <a:r>
              <a:rPr lang="en-US" sz="2000" b="1" spc="0" dirty="0" err="1">
                <a:effectLst/>
                <a:ea typeface="Times New Roman" panose="02020603050405020304" pitchFamily="18" charset="0"/>
              </a:rPr>
              <a:t>Breiger</a:t>
            </a:r>
            <a:r>
              <a:rPr lang="en-US" sz="2000" b="1" spc="0" dirty="0">
                <a:effectLst/>
                <a:ea typeface="Times New Roman" panose="02020603050405020304" pitchFamily="18" charset="0"/>
              </a:rPr>
              <a:t>, D., “Diagnostic classification of ADHD versus control: support vector machine classification using brief neuropsychological assessment” in Journal of attention disorders, 1087054716649666, 2016.</a:t>
            </a:r>
            <a:endParaRPr lang="en-IN" sz="2000" b="1" spc="0" dirty="0">
              <a:effectLst/>
              <a:ea typeface="Times New Roman" panose="02020603050405020304" pitchFamily="18" charset="0"/>
            </a:endParaRPr>
          </a:p>
          <a:p>
            <a:pPr marL="339598" marR="251460" lvl="1" indent="0" algn="just">
              <a:lnSpc>
                <a:spcPct val="150000"/>
              </a:lnSpc>
              <a:spcBef>
                <a:spcPts val="635"/>
              </a:spcBef>
              <a:spcAft>
                <a:spcPts val="0"/>
              </a:spcAft>
              <a:buNone/>
            </a:pPr>
            <a:endParaRPr lang="en-US" dirty="0"/>
          </a:p>
          <a:p>
            <a:pPr marL="682498" marR="251460" lvl="1" indent="-342900" algn="just">
              <a:lnSpc>
                <a:spcPct val="150000"/>
              </a:lnSpc>
              <a:spcBef>
                <a:spcPts val="635"/>
              </a:spcBef>
              <a:spcAft>
                <a:spcPts val="0"/>
              </a:spcAft>
              <a:buFont typeface="+mj-lt"/>
              <a:buAutoNum type="arabicPeriod"/>
            </a:pPr>
            <a:r>
              <a:rPr lang="en-US" dirty="0"/>
              <a:t>In this paper, an attempt was to classify ADHD patients with the help of </a:t>
            </a:r>
            <a:r>
              <a:rPr lang="en-US" b="1" dirty="0"/>
              <a:t>d2 test</a:t>
            </a:r>
            <a:r>
              <a:rPr lang="en-US" dirty="0"/>
              <a:t>. </a:t>
            </a:r>
          </a:p>
          <a:p>
            <a:pPr marL="682498" marR="251460" lvl="1" indent="-342900" algn="just">
              <a:lnSpc>
                <a:spcPct val="100000"/>
              </a:lnSpc>
              <a:spcBef>
                <a:spcPts val="635"/>
              </a:spcBef>
              <a:spcAft>
                <a:spcPts val="0"/>
              </a:spcAft>
              <a:buFont typeface="+mj-lt"/>
              <a:buAutoNum type="arabicPeriod"/>
            </a:pPr>
            <a:r>
              <a:rPr lang="en-US" dirty="0"/>
              <a:t>This is the test of attention which was carried out by taking interviews of parents of children who were grown in a complete controlled environment. Proper questionnaire for the parents was prepared accomplish this task.</a:t>
            </a:r>
          </a:p>
          <a:p>
            <a:pPr marL="682498" marR="251460" lvl="1" indent="-342900" algn="just">
              <a:lnSpc>
                <a:spcPct val="150000"/>
              </a:lnSpc>
              <a:spcBef>
                <a:spcPts val="635"/>
              </a:spcBef>
              <a:spcAft>
                <a:spcPts val="0"/>
              </a:spcAft>
              <a:buFont typeface="+mj-lt"/>
              <a:buAutoNum type="arabicPeriod"/>
            </a:pPr>
            <a:r>
              <a:rPr lang="en-US" dirty="0"/>
              <a:t>Accuracies attained were as follows:</a:t>
            </a:r>
          </a:p>
          <a:p>
            <a:pPr marL="624396" marR="251460" lvl="1" indent="209550" algn="just">
              <a:lnSpc>
                <a:spcPct val="150000"/>
              </a:lnSpc>
              <a:spcBef>
                <a:spcPts val="635"/>
              </a:spcBef>
              <a:spcAft>
                <a:spcPts val="0"/>
              </a:spcAft>
              <a:buFont typeface="Wingdings" panose="05000000000000000000" pitchFamily="2" charset="2"/>
              <a:buChar char="§"/>
            </a:pPr>
            <a:r>
              <a:rPr lang="en-US" dirty="0"/>
              <a:t>SVM for classifying children with ADHD and non ADHD– 62.3%</a:t>
            </a:r>
          </a:p>
          <a:p>
            <a:pPr marL="624396" marR="251460" lvl="1" indent="209550" algn="just">
              <a:lnSpc>
                <a:spcPct val="150000"/>
              </a:lnSpc>
              <a:spcBef>
                <a:spcPts val="635"/>
              </a:spcBef>
              <a:spcAft>
                <a:spcPts val="0"/>
              </a:spcAft>
              <a:buFont typeface="Wingdings" panose="05000000000000000000" pitchFamily="2" charset="2"/>
              <a:buChar char="§"/>
            </a:pPr>
            <a:r>
              <a:rPr lang="en-US" dirty="0"/>
              <a:t>Decision tree for classifying children with ADHD and non ADHD -61%</a:t>
            </a:r>
          </a:p>
          <a:p>
            <a:pPr marL="138430" marR="251460" algn="just">
              <a:lnSpc>
                <a:spcPct val="150000"/>
              </a:lnSpc>
              <a:spcBef>
                <a:spcPts val="635"/>
              </a:spcBef>
              <a:spcAft>
                <a:spcPts val="0"/>
              </a:spcAft>
            </a:pPr>
            <a:endParaRPr lang="en-IN" dirty="0"/>
          </a:p>
        </p:txBody>
      </p:sp>
    </p:spTree>
    <p:extLst>
      <p:ext uri="{BB962C8B-B14F-4D97-AF65-F5344CB8AC3E}">
        <p14:creationId xmlns:p14="http://schemas.microsoft.com/office/powerpoint/2010/main" val="86228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E4A9-F59A-4892-A3E5-75E81D268917}"/>
              </a:ext>
            </a:extLst>
          </p:cNvPr>
          <p:cNvSpPr>
            <a:spLocks noGrp="1"/>
          </p:cNvSpPr>
          <p:nvPr>
            <p:ph type="title" idx="4294967295"/>
          </p:nvPr>
        </p:nvSpPr>
        <p:spPr>
          <a:xfrm>
            <a:off x="1368803" y="456022"/>
            <a:ext cx="10058400" cy="1557337"/>
          </a:xfrm>
        </p:spPr>
        <p:txBody>
          <a:bodyPr>
            <a:noAutofit/>
          </a:bodyPr>
          <a:lstStyle/>
          <a:p>
            <a:br>
              <a:rPr lang="en-US" sz="4000" b="1" dirty="0">
                <a:effectLst/>
                <a:ea typeface="Times New Roman" panose="02020603050405020304" pitchFamily="18" charset="0"/>
              </a:rPr>
            </a:br>
            <a:br>
              <a:rPr lang="en-US" sz="4000" b="1" dirty="0">
                <a:effectLst/>
                <a:ea typeface="Times New Roman" panose="02020603050405020304" pitchFamily="18" charset="0"/>
              </a:rPr>
            </a:br>
            <a:br>
              <a:rPr lang="en-US" sz="4000" b="1" dirty="0">
                <a:effectLst/>
                <a:ea typeface="Times New Roman" panose="02020603050405020304" pitchFamily="18" charset="0"/>
              </a:rPr>
            </a:br>
            <a:br>
              <a:rPr lang="en-US" sz="4000" b="1" dirty="0">
                <a:effectLst/>
                <a:ea typeface="Times New Roman" panose="02020603050405020304" pitchFamily="18" charset="0"/>
              </a:rPr>
            </a:br>
            <a:br>
              <a:rPr lang="en-US" sz="4000" b="1" dirty="0">
                <a:effectLst/>
                <a:ea typeface="Times New Roman" panose="02020603050405020304" pitchFamily="18" charset="0"/>
              </a:rPr>
            </a:br>
            <a:br>
              <a:rPr lang="en-US" sz="4000" b="1" dirty="0">
                <a:effectLst/>
                <a:ea typeface="Times New Roman" panose="02020603050405020304" pitchFamily="18" charset="0"/>
              </a:rPr>
            </a:br>
            <a:br>
              <a:rPr lang="en-US" sz="4000" b="1" dirty="0">
                <a:effectLst/>
                <a:ea typeface="Times New Roman" panose="02020603050405020304" pitchFamily="18" charset="0"/>
              </a:rPr>
            </a:br>
            <a:r>
              <a:rPr lang="en-US" sz="4000" b="1" dirty="0">
                <a:effectLst/>
                <a:ea typeface="Times New Roman" panose="02020603050405020304" pitchFamily="18" charset="0"/>
              </a:rPr>
              <a:t> </a:t>
            </a:r>
            <a:br>
              <a:rPr lang="en-US" sz="4000" b="1" dirty="0">
                <a:effectLst/>
                <a:ea typeface="Times New Roman" panose="02020603050405020304" pitchFamily="18" charset="0"/>
              </a:rPr>
            </a:br>
            <a:r>
              <a:rPr lang="en-US" sz="4000" b="1" dirty="0">
                <a:effectLst/>
                <a:ea typeface="Times New Roman" panose="02020603050405020304" pitchFamily="18" charset="0"/>
              </a:rPr>
              <a:t> </a:t>
            </a:r>
            <a:br>
              <a:rPr lang="en-US" sz="4000" b="1" dirty="0">
                <a:effectLst/>
                <a:ea typeface="Times New Roman" panose="02020603050405020304" pitchFamily="18" charset="0"/>
              </a:rPr>
            </a:br>
            <a:br>
              <a:rPr lang="en-US" b="1" dirty="0">
                <a:effectLst/>
                <a:ea typeface="Times New Roman" panose="02020603050405020304" pitchFamily="18" charset="0"/>
              </a:rPr>
            </a:br>
            <a:r>
              <a:rPr lang="en-US" b="1" dirty="0">
                <a:effectLst/>
                <a:ea typeface="Times New Roman" panose="02020603050405020304" pitchFamily="18" charset="0"/>
              </a:rPr>
              <a:t>Integrated summary of the literature</a:t>
            </a:r>
            <a:r>
              <a:rPr lang="en-US" b="1" spc="70" dirty="0">
                <a:effectLst/>
                <a:ea typeface="Times New Roman" panose="02020603050405020304" pitchFamily="18" charset="0"/>
              </a:rPr>
              <a:t> </a:t>
            </a:r>
            <a:r>
              <a:rPr lang="en-US" b="1" dirty="0">
                <a:effectLst/>
                <a:ea typeface="Times New Roman" panose="02020603050405020304" pitchFamily="18" charset="0"/>
              </a:rPr>
              <a:t>studied</a:t>
            </a:r>
            <a:br>
              <a:rPr lang="en-IN" sz="4000" b="1" dirty="0">
                <a:effectLst/>
                <a:ea typeface="Times New Roman" panose="02020603050405020304" pitchFamily="18" charset="0"/>
              </a:rPr>
            </a:br>
            <a:endParaRPr lang="en-IN" sz="4000" dirty="0"/>
          </a:p>
        </p:txBody>
      </p:sp>
      <p:sp>
        <p:nvSpPr>
          <p:cNvPr id="4" name="Content Placeholder 2">
            <a:extLst>
              <a:ext uri="{FF2B5EF4-FFF2-40B4-BE49-F238E27FC236}">
                <a16:creationId xmlns:a16="http://schemas.microsoft.com/office/drawing/2014/main" id="{6DC55FBD-9D45-46D8-A74D-E3A0466CEF8E}"/>
              </a:ext>
            </a:extLst>
          </p:cNvPr>
          <p:cNvSpPr>
            <a:spLocks noGrp="1"/>
          </p:cNvSpPr>
          <p:nvPr>
            <p:ph idx="4294967295"/>
          </p:nvPr>
        </p:nvSpPr>
        <p:spPr>
          <a:xfrm>
            <a:off x="872654" y="2139193"/>
            <a:ext cx="10782249" cy="3632433"/>
          </a:xfrm>
        </p:spPr>
        <p:txBody>
          <a:bodyPr>
            <a:noAutofit/>
          </a:bodyPr>
          <a:lstStyle/>
          <a:p>
            <a:pPr marL="932688" marR="251460" lvl="2" indent="-457200" algn="just">
              <a:spcBef>
                <a:spcPts val="635"/>
              </a:spcBef>
              <a:spcAft>
                <a:spcPts val="0"/>
              </a:spcAft>
              <a:buFont typeface="+mj-lt"/>
              <a:buAutoNum type="arabicPeriod"/>
            </a:pPr>
            <a:r>
              <a:rPr lang="en-US" sz="1800" dirty="0"/>
              <a:t>Most of the research works carried out earlier by the different researchers make use of the most common Global datasets available namely - </a:t>
            </a:r>
            <a:r>
              <a:rPr lang="en-US" sz="1800" b="1" dirty="0"/>
              <a:t>ADHD-200</a:t>
            </a:r>
            <a:r>
              <a:rPr lang="en-US" sz="1800" dirty="0"/>
              <a:t> and </a:t>
            </a:r>
            <a:r>
              <a:rPr lang="en-US" sz="1800" b="1" dirty="0"/>
              <a:t>ABIDE</a:t>
            </a:r>
            <a:r>
              <a:rPr lang="en-US" sz="1800" dirty="0"/>
              <a:t>.</a:t>
            </a:r>
          </a:p>
          <a:p>
            <a:pPr marL="932688" marR="251460" lvl="2" indent="-457200" algn="just">
              <a:spcBef>
                <a:spcPts val="635"/>
              </a:spcBef>
              <a:spcAft>
                <a:spcPts val="0"/>
              </a:spcAft>
              <a:buFont typeface="+mj-lt"/>
              <a:buAutoNum type="arabicPeriod"/>
            </a:pPr>
            <a:r>
              <a:rPr lang="en-US" sz="1800" dirty="0"/>
              <a:t>Both datasets include the high-definition </a:t>
            </a:r>
            <a:r>
              <a:rPr lang="en-US" sz="1800" b="1" dirty="0"/>
              <a:t>structural MRI </a:t>
            </a:r>
            <a:r>
              <a:rPr lang="en-US" sz="1800" dirty="0"/>
              <a:t>and </a:t>
            </a:r>
            <a:r>
              <a:rPr lang="en-US" sz="1800" b="1" dirty="0"/>
              <a:t>functional MRI </a:t>
            </a:r>
            <a:r>
              <a:rPr lang="en-US" sz="1800" dirty="0"/>
              <a:t>scans of both patient suffering from ADHD and healthy persons.</a:t>
            </a:r>
          </a:p>
          <a:p>
            <a:pPr marL="932688" marR="251460" lvl="2" indent="-457200" algn="just">
              <a:spcBef>
                <a:spcPts val="635"/>
              </a:spcBef>
              <a:spcAft>
                <a:spcPts val="0"/>
              </a:spcAft>
              <a:buFont typeface="+mj-lt"/>
              <a:buAutoNum type="arabicPeriod"/>
            </a:pPr>
            <a:r>
              <a:rPr lang="en-US" sz="1800" dirty="0"/>
              <a:t>In  some  of  the  research  works  we  came  across  the imaging  dataset  is  combined  with  </a:t>
            </a:r>
            <a:r>
              <a:rPr lang="en-US" sz="1800" b="1" dirty="0"/>
              <a:t>Phenotypic  data  </a:t>
            </a:r>
            <a:r>
              <a:rPr lang="en-US" sz="1800" dirty="0"/>
              <a:t>includes  age,  sex,  handedness, Intelligence level,  and  scanning  sites  of  the  brain.  Phenotypic  data  was  founded  more useful in building models to detect the disorder with much greater accuracy</a:t>
            </a:r>
          </a:p>
          <a:p>
            <a:pPr marL="932688" marR="251460" lvl="2" indent="-457200" algn="just">
              <a:spcBef>
                <a:spcPts val="635"/>
              </a:spcBef>
              <a:spcAft>
                <a:spcPts val="0"/>
              </a:spcAft>
              <a:buFont typeface="+mj-lt"/>
              <a:buAutoNum type="arabicPeriod"/>
            </a:pPr>
            <a:r>
              <a:rPr lang="en-US" sz="1800" dirty="0"/>
              <a:t>Various dimensionality reduction methods are used using feature selection like Sequential Forward Selection (SFS) which helps in reducing the computational cost and increase the accuracy of the model using fewer variables.</a:t>
            </a:r>
          </a:p>
        </p:txBody>
      </p:sp>
    </p:spTree>
    <p:extLst>
      <p:ext uri="{BB962C8B-B14F-4D97-AF65-F5344CB8AC3E}">
        <p14:creationId xmlns:p14="http://schemas.microsoft.com/office/powerpoint/2010/main" val="59493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1C8745-4EF3-4258-9BB3-AEC59809CD78}"/>
              </a:ext>
            </a:extLst>
          </p:cNvPr>
          <p:cNvSpPr txBox="1"/>
          <p:nvPr/>
        </p:nvSpPr>
        <p:spPr>
          <a:xfrm>
            <a:off x="1015068" y="2239862"/>
            <a:ext cx="9597005" cy="2262158"/>
          </a:xfrm>
          <a:prstGeom prst="rect">
            <a:avLst/>
          </a:prstGeom>
          <a:noFill/>
        </p:spPr>
        <p:txBody>
          <a:bodyPr wrap="square">
            <a:spAutoFit/>
          </a:bodyPr>
          <a:lstStyle/>
          <a:p>
            <a:pPr marL="932688" marR="251460" lvl="2" indent="-457200" algn="just">
              <a:spcBef>
                <a:spcPts val="635"/>
              </a:spcBef>
              <a:spcAft>
                <a:spcPts val="0"/>
              </a:spcAft>
              <a:buClr>
                <a:schemeClr val="accent1"/>
              </a:buClr>
              <a:buFont typeface="+mj-lt"/>
              <a:buAutoNum type="arabicPeriod" startAt="5"/>
            </a:pPr>
            <a:r>
              <a:rPr lang="en-US" sz="1800" dirty="0"/>
              <a:t>In order to achieve higher accuracy some images were rotated at different angles, some were blurred, and some were sharpened. </a:t>
            </a:r>
          </a:p>
          <a:p>
            <a:pPr marL="932688" marR="251460" lvl="2" indent="-457200" algn="just">
              <a:spcBef>
                <a:spcPts val="635"/>
              </a:spcBef>
              <a:spcAft>
                <a:spcPts val="0"/>
              </a:spcAft>
              <a:buClr>
                <a:schemeClr val="accent1"/>
              </a:buClr>
              <a:buFont typeface="+mj-lt"/>
              <a:buAutoNum type="arabicPeriod" startAt="5"/>
            </a:pPr>
            <a:r>
              <a:rPr lang="en-US" sz="1800" dirty="0"/>
              <a:t>All the researches include </a:t>
            </a:r>
            <a:r>
              <a:rPr lang="en-US" sz="1800" b="1" dirty="0"/>
              <a:t>SVM model </a:t>
            </a:r>
            <a:r>
              <a:rPr lang="en-US" sz="1800" dirty="0"/>
              <a:t>as one of the important models to classify the healthy vs ADHD suffering patient. </a:t>
            </a:r>
          </a:p>
          <a:p>
            <a:pPr marL="932688" marR="251460" lvl="2" indent="-457200" algn="just">
              <a:spcBef>
                <a:spcPts val="635"/>
              </a:spcBef>
              <a:spcAft>
                <a:spcPts val="0"/>
              </a:spcAft>
              <a:buClr>
                <a:schemeClr val="accent1"/>
              </a:buClr>
              <a:buFont typeface="+mj-lt"/>
              <a:buAutoNum type="arabicPeriod" startAt="5"/>
            </a:pPr>
            <a:r>
              <a:rPr lang="en-US" sz="1800" dirty="0"/>
              <a:t>In different researches different models are combined with SVM as one of the important parts to effectively produce the results. For example, CNN + SVM (linear/kernel). </a:t>
            </a:r>
          </a:p>
          <a:p>
            <a:pPr marL="932688" marR="251460" lvl="2" indent="-457200" algn="just">
              <a:spcBef>
                <a:spcPts val="635"/>
              </a:spcBef>
              <a:spcAft>
                <a:spcPts val="0"/>
              </a:spcAft>
              <a:buClr>
                <a:schemeClr val="accent1"/>
              </a:buClr>
              <a:buFont typeface="+mj-lt"/>
              <a:buAutoNum type="arabicPeriod" startAt="5"/>
            </a:pPr>
            <a:r>
              <a:rPr lang="en-US" sz="1800" dirty="0"/>
              <a:t>The average accuracy rate is </a:t>
            </a:r>
            <a:r>
              <a:rPr lang="en-US" sz="1800" b="1" dirty="0"/>
              <a:t>68%</a:t>
            </a:r>
            <a:r>
              <a:rPr lang="en-US" sz="1800" dirty="0"/>
              <a:t>. </a:t>
            </a:r>
            <a:endParaRPr lang="en-IN" sz="1800" dirty="0"/>
          </a:p>
        </p:txBody>
      </p:sp>
      <p:sp>
        <p:nvSpPr>
          <p:cNvPr id="4" name="TextBox 3">
            <a:extLst>
              <a:ext uri="{FF2B5EF4-FFF2-40B4-BE49-F238E27FC236}">
                <a16:creationId xmlns:a16="http://schemas.microsoft.com/office/drawing/2014/main" id="{C23AE663-6138-4EFE-8041-AED7381E8179}"/>
              </a:ext>
            </a:extLst>
          </p:cNvPr>
          <p:cNvSpPr txBox="1"/>
          <p:nvPr/>
        </p:nvSpPr>
        <p:spPr>
          <a:xfrm>
            <a:off x="1543575" y="645952"/>
            <a:ext cx="5780014" cy="830997"/>
          </a:xfrm>
          <a:prstGeom prst="rect">
            <a:avLst/>
          </a:prstGeom>
          <a:noFill/>
        </p:spPr>
        <p:txBody>
          <a:bodyPr wrap="square" rtlCol="0">
            <a:spAutoFit/>
          </a:bodyPr>
          <a:lstStyle/>
          <a:p>
            <a:r>
              <a:rPr lang="en-IN" sz="4800" dirty="0">
                <a:latin typeface="+mj-lt"/>
              </a:rPr>
              <a:t>CONTINUED…</a:t>
            </a:r>
          </a:p>
        </p:txBody>
      </p:sp>
    </p:spTree>
    <p:extLst>
      <p:ext uri="{BB962C8B-B14F-4D97-AF65-F5344CB8AC3E}">
        <p14:creationId xmlns:p14="http://schemas.microsoft.com/office/powerpoint/2010/main" val="22261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BB22-B385-4B54-8749-9F03B6C80897}"/>
              </a:ext>
            </a:extLst>
          </p:cNvPr>
          <p:cNvSpPr>
            <a:spLocks noGrp="1"/>
          </p:cNvSpPr>
          <p:nvPr>
            <p:ph type="title"/>
          </p:nvPr>
        </p:nvSpPr>
        <p:spPr>
          <a:xfrm>
            <a:off x="1097280" y="244658"/>
            <a:ext cx="10058400" cy="1450757"/>
          </a:xfrm>
        </p:spPr>
        <p:txBody>
          <a:bodyPr/>
          <a:lstStyle/>
          <a:p>
            <a:pPr algn="just"/>
            <a:r>
              <a:rPr lang="en-IN" b="1" dirty="0"/>
              <a:t>Proposed Method</a:t>
            </a:r>
          </a:p>
        </p:txBody>
      </p:sp>
      <p:sp>
        <p:nvSpPr>
          <p:cNvPr id="3" name="Content Placeholder 2">
            <a:extLst>
              <a:ext uri="{FF2B5EF4-FFF2-40B4-BE49-F238E27FC236}">
                <a16:creationId xmlns:a16="http://schemas.microsoft.com/office/drawing/2014/main" id="{AC41246F-20E3-41F9-8F8A-2C6E932D4962}"/>
              </a:ext>
            </a:extLst>
          </p:cNvPr>
          <p:cNvSpPr>
            <a:spLocks noGrp="1"/>
          </p:cNvSpPr>
          <p:nvPr>
            <p:ph idx="1"/>
          </p:nvPr>
        </p:nvSpPr>
        <p:spPr>
          <a:xfrm>
            <a:off x="1188720" y="1822874"/>
            <a:ext cx="10058400" cy="4372186"/>
          </a:xfrm>
        </p:spPr>
        <p:txBody>
          <a:bodyPr>
            <a:normAutofit/>
          </a:bodyPr>
          <a:lstStyle/>
          <a:p>
            <a:pPr>
              <a:buFont typeface="Arial" panose="020B0604020202020204" pitchFamily="34" charset="0"/>
              <a:buChar char="•"/>
            </a:pPr>
            <a:endParaRPr lang="en-US" dirty="0"/>
          </a:p>
          <a:p>
            <a:pPr marL="342900" indent="-342900">
              <a:buFont typeface="+mj-lt"/>
              <a:buAutoNum type="arabicPeriod"/>
            </a:pPr>
            <a:r>
              <a:rPr lang="en-US" sz="1800" dirty="0"/>
              <a:t>We will work on  parameters namely variations in  Physical factors such as age, IQ level etc., and thus will collect the required dataset.</a:t>
            </a:r>
          </a:p>
          <a:p>
            <a:pPr marL="342900" indent="-342900">
              <a:buFont typeface="+mj-lt"/>
              <a:buAutoNum type="arabicPeriod"/>
            </a:pPr>
            <a:r>
              <a:rPr lang="en-US" sz="1800" dirty="0"/>
              <a:t>After collecting the dataset our first aim is to successfully clean the dataset and preprocess it. Then we will perform the correlation analysis to collect the knowledge of the degree of correlation among parameter</a:t>
            </a:r>
          </a:p>
          <a:p>
            <a:pPr marL="342900" indent="-342900">
              <a:buFont typeface="+mj-lt"/>
              <a:buAutoNum type="arabicPeriod"/>
            </a:pPr>
            <a:r>
              <a:rPr lang="en-US" sz="1800" dirty="0"/>
              <a:t>Now, at this point of time we will divide the dataset into two parts ‘train’ and ‘test’ in the ratio of 70:30 and rest all operation except testing will be done on training dataset. </a:t>
            </a:r>
          </a:p>
          <a:p>
            <a:pPr marL="342900" indent="-342900">
              <a:buFont typeface="+mj-lt"/>
              <a:buAutoNum type="arabicPeriod"/>
            </a:pPr>
            <a:r>
              <a:rPr lang="en-US" sz="1800" dirty="0"/>
              <a:t>We will scale the data so that our model does not over fit or under fit .</a:t>
            </a:r>
          </a:p>
          <a:p>
            <a:pPr marL="342900" indent="-342900">
              <a:buFont typeface="+mj-lt"/>
              <a:buAutoNum type="arabicPeriod"/>
            </a:pPr>
            <a:r>
              <a:rPr lang="en-US" sz="1800" dirty="0"/>
              <a:t>The last step is to train and classify the different models and compare their results on the parameter of accuracy and time taken. </a:t>
            </a:r>
          </a:p>
          <a:p>
            <a:pPr marL="0" indent="0">
              <a:buNone/>
            </a:pPr>
            <a:endParaRPr lang="en-US" dirty="0"/>
          </a:p>
          <a:p>
            <a:endParaRPr lang="en-IN" dirty="0"/>
          </a:p>
        </p:txBody>
      </p:sp>
    </p:spTree>
    <p:extLst>
      <p:ext uri="{BB962C8B-B14F-4D97-AF65-F5344CB8AC3E}">
        <p14:creationId xmlns:p14="http://schemas.microsoft.com/office/powerpoint/2010/main" val="366105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8B08-8F9A-454B-9513-97C3C8C14110}"/>
              </a:ext>
            </a:extLst>
          </p:cNvPr>
          <p:cNvSpPr>
            <a:spLocks noGrp="1"/>
          </p:cNvSpPr>
          <p:nvPr>
            <p:ph type="title" idx="4294967295"/>
          </p:nvPr>
        </p:nvSpPr>
        <p:spPr>
          <a:xfrm>
            <a:off x="1042144" y="-16778"/>
            <a:ext cx="9360206" cy="1231273"/>
          </a:xfrm>
        </p:spPr>
        <p:txBody>
          <a:bodyPr/>
          <a:lstStyle/>
          <a:p>
            <a:r>
              <a:rPr lang="en-IN" dirty="0"/>
              <a:t>Basic Workflow:</a:t>
            </a:r>
          </a:p>
        </p:txBody>
      </p:sp>
      <p:graphicFrame>
        <p:nvGraphicFramePr>
          <p:cNvPr id="4" name="Diagram 3">
            <a:extLst>
              <a:ext uri="{FF2B5EF4-FFF2-40B4-BE49-F238E27FC236}">
                <a16:creationId xmlns:a16="http://schemas.microsoft.com/office/drawing/2014/main" id="{F917E862-961D-4C8B-8774-4D4A359A19F2}"/>
              </a:ext>
            </a:extLst>
          </p:cNvPr>
          <p:cNvGraphicFramePr/>
          <p:nvPr>
            <p:extLst>
              <p:ext uri="{D42A27DB-BD31-4B8C-83A1-F6EECF244321}">
                <p14:modId xmlns:p14="http://schemas.microsoft.com/office/powerpoint/2010/main" val="1580053059"/>
              </p:ext>
            </p:extLst>
          </p:nvPr>
        </p:nvGraphicFramePr>
        <p:xfrm>
          <a:off x="2208214" y="1392572"/>
          <a:ext cx="7533314" cy="4713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075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853FA1A-953C-4EF3-A8E0-A783464EB3E5}"/>
              </a:ext>
            </a:extLst>
          </p:cNvPr>
          <p:cNvGraphicFramePr/>
          <p:nvPr>
            <p:extLst>
              <p:ext uri="{D42A27DB-BD31-4B8C-83A1-F6EECF244321}">
                <p14:modId xmlns:p14="http://schemas.microsoft.com/office/powerpoint/2010/main" val="111674435"/>
              </p:ext>
            </p:extLst>
          </p:nvPr>
        </p:nvGraphicFramePr>
        <p:xfrm>
          <a:off x="-1184184" y="406311"/>
          <a:ext cx="7533314" cy="5259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8DD641D-9300-433E-9529-970822AFFDBE}"/>
              </a:ext>
            </a:extLst>
          </p:cNvPr>
          <p:cNvSpPr txBox="1"/>
          <p:nvPr/>
        </p:nvSpPr>
        <p:spPr>
          <a:xfrm>
            <a:off x="723377" y="5666209"/>
            <a:ext cx="5167618" cy="400110"/>
          </a:xfrm>
          <a:prstGeom prst="rect">
            <a:avLst/>
          </a:prstGeom>
          <a:noFill/>
        </p:spPr>
        <p:txBody>
          <a:bodyPr wrap="square" rtlCol="0">
            <a:spAutoFit/>
          </a:bodyPr>
          <a:lstStyle/>
          <a:p>
            <a:r>
              <a:rPr lang="en-US" sz="2000" dirty="0">
                <a:solidFill>
                  <a:schemeClr val="tx1">
                    <a:lumMod val="75000"/>
                    <a:lumOff val="25000"/>
                  </a:schemeClr>
                </a:solidFill>
              </a:rPr>
              <a:t>FLOW CHART FOR MACHINE LEARNING MODEL</a:t>
            </a:r>
            <a:endParaRPr lang="en-IN" sz="20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3E407-D9B3-4B44-9031-F8BD9FCBE5A2}"/>
              </a:ext>
            </a:extLst>
          </p:cNvPr>
          <p:cNvPicPr>
            <a:picLocks noChangeAspect="1"/>
          </p:cNvPicPr>
          <p:nvPr/>
        </p:nvPicPr>
        <p:blipFill rotWithShape="1">
          <a:blip r:embed="rId7">
            <a:extLst>
              <a:ext uri="{28A0092B-C50C-407E-A947-70E740481C1C}">
                <a14:useLocalDpi xmlns:a14="http://schemas.microsoft.com/office/drawing/2010/main" val="0"/>
              </a:ext>
            </a:extLst>
          </a:blip>
          <a:srcRect l="16981" t="26152" r="36816" b="18396"/>
          <a:stretch/>
        </p:blipFill>
        <p:spPr>
          <a:xfrm>
            <a:off x="6208143" y="1470803"/>
            <a:ext cx="5633049" cy="3916393"/>
          </a:xfrm>
          <a:prstGeom prst="rect">
            <a:avLst/>
          </a:prstGeom>
          <a:noFill/>
        </p:spPr>
      </p:pic>
      <p:sp>
        <p:nvSpPr>
          <p:cNvPr id="11" name="TextBox 10">
            <a:extLst>
              <a:ext uri="{FF2B5EF4-FFF2-40B4-BE49-F238E27FC236}">
                <a16:creationId xmlns:a16="http://schemas.microsoft.com/office/drawing/2014/main" id="{A2012B38-AB06-47B2-972B-09D39461716D}"/>
              </a:ext>
            </a:extLst>
          </p:cNvPr>
          <p:cNvSpPr txBox="1"/>
          <p:nvPr/>
        </p:nvSpPr>
        <p:spPr>
          <a:xfrm>
            <a:off x="8020452" y="5572998"/>
            <a:ext cx="4496367" cy="400110"/>
          </a:xfrm>
          <a:prstGeom prst="rect">
            <a:avLst/>
          </a:prstGeom>
          <a:noFill/>
        </p:spPr>
        <p:txBody>
          <a:bodyPr wrap="square" rtlCol="0">
            <a:spAutoFit/>
          </a:bodyPr>
          <a:lstStyle/>
          <a:p>
            <a:r>
              <a:rPr lang="en-US" sz="2000" dirty="0">
                <a:solidFill>
                  <a:schemeClr val="tx1">
                    <a:lumMod val="75000"/>
                    <a:lumOff val="25000"/>
                  </a:schemeClr>
                </a:solidFill>
              </a:rPr>
              <a:t>USE CASE DIAGRAM</a:t>
            </a:r>
            <a:endParaRPr lang="en-IN" sz="2000" dirty="0">
              <a:solidFill>
                <a:schemeClr val="tx1">
                  <a:lumMod val="75000"/>
                  <a:lumOff val="25000"/>
                </a:schemeClr>
              </a:solidFill>
            </a:endParaRPr>
          </a:p>
        </p:txBody>
      </p:sp>
    </p:spTree>
    <p:extLst>
      <p:ext uri="{BB962C8B-B14F-4D97-AF65-F5344CB8AC3E}">
        <p14:creationId xmlns:p14="http://schemas.microsoft.com/office/powerpoint/2010/main" val="270545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67750" y="5754630"/>
            <a:ext cx="4228722" cy="400110"/>
          </a:xfrm>
          <a:prstGeom prst="rect">
            <a:avLst/>
          </a:prstGeom>
          <a:noFill/>
        </p:spPr>
        <p:txBody>
          <a:bodyPr wrap="none" rtlCol="0">
            <a:spAutoFit/>
          </a:bodyPr>
          <a:lstStyle/>
          <a:p>
            <a:r>
              <a:rPr lang="en-US" sz="2000" dirty="0">
                <a:solidFill>
                  <a:schemeClr val="tx1">
                    <a:lumMod val="75000"/>
                    <a:lumOff val="25000"/>
                  </a:schemeClr>
                </a:solidFill>
              </a:rPr>
              <a:t>SVM Model Implementation Flowchart</a:t>
            </a:r>
          </a:p>
        </p:txBody>
      </p:sp>
      <p:sp>
        <p:nvSpPr>
          <p:cNvPr id="5" name="Flowchart: Alternate Process 4">
            <a:extLst>
              <a:ext uri="{FF2B5EF4-FFF2-40B4-BE49-F238E27FC236}">
                <a16:creationId xmlns:a16="http://schemas.microsoft.com/office/drawing/2014/main" id="{363943E1-2A9B-43BC-8994-ABC4D8821625}"/>
              </a:ext>
            </a:extLst>
          </p:cNvPr>
          <p:cNvSpPr/>
          <p:nvPr/>
        </p:nvSpPr>
        <p:spPr>
          <a:xfrm>
            <a:off x="1988190" y="314589"/>
            <a:ext cx="1191237" cy="4194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6" name="Flowchart: Process 5">
            <a:extLst>
              <a:ext uri="{FF2B5EF4-FFF2-40B4-BE49-F238E27FC236}">
                <a16:creationId xmlns:a16="http://schemas.microsoft.com/office/drawing/2014/main" id="{7784FE01-CA60-4897-A5A2-387E4262736F}"/>
              </a:ext>
            </a:extLst>
          </p:cNvPr>
          <p:cNvSpPr/>
          <p:nvPr/>
        </p:nvSpPr>
        <p:spPr>
          <a:xfrm>
            <a:off x="2025942" y="1241571"/>
            <a:ext cx="1115736" cy="5117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Select training set</a:t>
            </a:r>
          </a:p>
        </p:txBody>
      </p:sp>
      <p:sp>
        <p:nvSpPr>
          <p:cNvPr id="7" name="Flowchart: Process 6">
            <a:extLst>
              <a:ext uri="{FF2B5EF4-FFF2-40B4-BE49-F238E27FC236}">
                <a16:creationId xmlns:a16="http://schemas.microsoft.com/office/drawing/2014/main" id="{4908A5B9-2DC1-4755-B71C-CDB104E39C83}"/>
              </a:ext>
            </a:extLst>
          </p:cNvPr>
          <p:cNvSpPr/>
          <p:nvPr/>
        </p:nvSpPr>
        <p:spPr>
          <a:xfrm>
            <a:off x="2025941" y="2139193"/>
            <a:ext cx="1115736" cy="5033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test set</a:t>
            </a:r>
          </a:p>
        </p:txBody>
      </p:sp>
      <p:sp>
        <p:nvSpPr>
          <p:cNvPr id="8" name="Flowchart: Process 7">
            <a:extLst>
              <a:ext uri="{FF2B5EF4-FFF2-40B4-BE49-F238E27FC236}">
                <a16:creationId xmlns:a16="http://schemas.microsoft.com/office/drawing/2014/main" id="{C798F11C-033C-4AB6-99FB-62F849D1DE22}"/>
              </a:ext>
            </a:extLst>
          </p:cNvPr>
          <p:cNvSpPr/>
          <p:nvPr/>
        </p:nvSpPr>
        <p:spPr>
          <a:xfrm>
            <a:off x="2025941" y="3389152"/>
            <a:ext cx="1115736" cy="6543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 classification (SVM)Model</a:t>
            </a:r>
          </a:p>
        </p:txBody>
      </p:sp>
      <p:sp>
        <p:nvSpPr>
          <p:cNvPr id="9" name="Flowchart: Process 8">
            <a:extLst>
              <a:ext uri="{FF2B5EF4-FFF2-40B4-BE49-F238E27FC236}">
                <a16:creationId xmlns:a16="http://schemas.microsoft.com/office/drawing/2014/main" id="{00D3A140-B9DE-4FCA-9C1B-8455B963A218}"/>
              </a:ext>
            </a:extLst>
          </p:cNvPr>
          <p:cNvSpPr/>
          <p:nvPr/>
        </p:nvSpPr>
        <p:spPr>
          <a:xfrm>
            <a:off x="2025941" y="4530055"/>
            <a:ext cx="1115736" cy="4865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 Test Set</a:t>
            </a:r>
          </a:p>
        </p:txBody>
      </p:sp>
      <p:sp>
        <p:nvSpPr>
          <p:cNvPr id="10" name="Flowchart: Process 9">
            <a:extLst>
              <a:ext uri="{FF2B5EF4-FFF2-40B4-BE49-F238E27FC236}">
                <a16:creationId xmlns:a16="http://schemas.microsoft.com/office/drawing/2014/main" id="{8D796E9A-C264-4365-9CC1-06AEEBA366FD}"/>
              </a:ext>
            </a:extLst>
          </p:cNvPr>
          <p:cNvSpPr/>
          <p:nvPr/>
        </p:nvSpPr>
        <p:spPr>
          <a:xfrm>
            <a:off x="4177717" y="1241571"/>
            <a:ext cx="1224793" cy="5117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Performance Evaluation</a:t>
            </a:r>
          </a:p>
        </p:txBody>
      </p:sp>
      <p:sp>
        <p:nvSpPr>
          <p:cNvPr id="11" name="Flowchart: Process 10">
            <a:extLst>
              <a:ext uri="{FF2B5EF4-FFF2-40B4-BE49-F238E27FC236}">
                <a16:creationId xmlns:a16="http://schemas.microsoft.com/office/drawing/2014/main" id="{9989C153-50E1-4A46-9AF7-A3004E73766A}"/>
              </a:ext>
            </a:extLst>
          </p:cNvPr>
          <p:cNvSpPr/>
          <p:nvPr/>
        </p:nvSpPr>
        <p:spPr>
          <a:xfrm>
            <a:off x="4177718" y="2139193"/>
            <a:ext cx="1224793" cy="62078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Output Optimal Parameters</a:t>
            </a:r>
          </a:p>
        </p:txBody>
      </p:sp>
      <p:sp>
        <p:nvSpPr>
          <p:cNvPr id="12" name="Flowchart: Alternate Process 11">
            <a:extLst>
              <a:ext uri="{FF2B5EF4-FFF2-40B4-BE49-F238E27FC236}">
                <a16:creationId xmlns:a16="http://schemas.microsoft.com/office/drawing/2014/main" id="{40CF3ECB-D4D7-4097-8B0C-663FB06DC0A0}"/>
              </a:ext>
            </a:extLst>
          </p:cNvPr>
          <p:cNvSpPr/>
          <p:nvPr/>
        </p:nvSpPr>
        <p:spPr>
          <a:xfrm>
            <a:off x="4194496" y="3464652"/>
            <a:ext cx="1208015" cy="4278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Ending</a:t>
            </a:r>
          </a:p>
        </p:txBody>
      </p:sp>
      <p:cxnSp>
        <p:nvCxnSpPr>
          <p:cNvPr id="13" name="Straight Arrow Connector 12">
            <a:extLst>
              <a:ext uri="{FF2B5EF4-FFF2-40B4-BE49-F238E27FC236}">
                <a16:creationId xmlns:a16="http://schemas.microsoft.com/office/drawing/2014/main" id="{07E05001-37C7-47B7-B48C-41229DF65F27}"/>
              </a:ext>
            </a:extLst>
          </p:cNvPr>
          <p:cNvCxnSpPr>
            <a:stCxn id="5" idx="2"/>
            <a:endCxn id="6" idx="0"/>
          </p:cNvCxnSpPr>
          <p:nvPr/>
        </p:nvCxnSpPr>
        <p:spPr>
          <a:xfrm>
            <a:off x="2583809" y="734038"/>
            <a:ext cx="1" cy="50753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7D0860C-F494-4F72-936E-CF7500B769F5}"/>
              </a:ext>
            </a:extLst>
          </p:cNvPr>
          <p:cNvCxnSpPr>
            <a:stCxn id="6" idx="2"/>
            <a:endCxn id="7" idx="0"/>
          </p:cNvCxnSpPr>
          <p:nvPr/>
        </p:nvCxnSpPr>
        <p:spPr>
          <a:xfrm flipH="1">
            <a:off x="2583809" y="1753299"/>
            <a:ext cx="1" cy="3858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0289AAD-9E4F-4773-8F21-CF7A4639CE51}"/>
              </a:ext>
            </a:extLst>
          </p:cNvPr>
          <p:cNvCxnSpPr>
            <a:stCxn id="7" idx="2"/>
            <a:endCxn id="8" idx="0"/>
          </p:cNvCxnSpPr>
          <p:nvPr/>
        </p:nvCxnSpPr>
        <p:spPr>
          <a:xfrm>
            <a:off x="2583809" y="2642532"/>
            <a:ext cx="0" cy="7466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B405BBB-3249-4100-A4B7-40767CD78BA2}"/>
              </a:ext>
            </a:extLst>
          </p:cNvPr>
          <p:cNvCxnSpPr>
            <a:stCxn id="8" idx="2"/>
            <a:endCxn id="9" idx="0"/>
          </p:cNvCxnSpPr>
          <p:nvPr/>
        </p:nvCxnSpPr>
        <p:spPr>
          <a:xfrm>
            <a:off x="2583809" y="4043494"/>
            <a:ext cx="0" cy="48656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6D956A82-0D25-4C59-8DCF-72EDE11B9549}"/>
              </a:ext>
            </a:extLst>
          </p:cNvPr>
          <p:cNvCxnSpPr>
            <a:endCxn id="11" idx="0"/>
          </p:cNvCxnSpPr>
          <p:nvPr/>
        </p:nvCxnSpPr>
        <p:spPr>
          <a:xfrm>
            <a:off x="4790114" y="1753299"/>
            <a:ext cx="1" cy="3858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0607DB25-A74B-4552-8A07-CCF56E10B1D7}"/>
              </a:ext>
            </a:extLst>
          </p:cNvPr>
          <p:cNvCxnSpPr>
            <a:stCxn id="11" idx="2"/>
            <a:endCxn id="12" idx="0"/>
          </p:cNvCxnSpPr>
          <p:nvPr/>
        </p:nvCxnSpPr>
        <p:spPr>
          <a:xfrm>
            <a:off x="4790115" y="2759978"/>
            <a:ext cx="8389" cy="7046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Elbow Connector 42">
            <a:extLst>
              <a:ext uri="{FF2B5EF4-FFF2-40B4-BE49-F238E27FC236}">
                <a16:creationId xmlns:a16="http://schemas.microsoft.com/office/drawing/2014/main" id="{BE6BF380-819C-4422-AAC8-7955595AAB03}"/>
              </a:ext>
            </a:extLst>
          </p:cNvPr>
          <p:cNvCxnSpPr>
            <a:stCxn id="9" idx="2"/>
          </p:cNvCxnSpPr>
          <p:nvPr/>
        </p:nvCxnSpPr>
        <p:spPr>
          <a:xfrm rot="5400000" flipH="1" flipV="1">
            <a:off x="1373700" y="2707544"/>
            <a:ext cx="3519182" cy="1098964"/>
          </a:xfrm>
          <a:prstGeom prst="bentConnector3">
            <a:avLst>
              <a:gd name="adj1" fmla="val -6496"/>
            </a:avLst>
          </a:prstGeom>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F25D1C24-23F3-4E7B-9B51-6F35233222D0}"/>
              </a:ext>
            </a:extLst>
          </p:cNvPr>
          <p:cNvCxnSpPr>
            <a:endCxn id="10" idx="1"/>
          </p:cNvCxnSpPr>
          <p:nvPr/>
        </p:nvCxnSpPr>
        <p:spPr>
          <a:xfrm>
            <a:off x="3682774" y="1497435"/>
            <a:ext cx="49494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F7D54AB-059F-4F93-A223-4B775C068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800" y="734038"/>
            <a:ext cx="3867036" cy="4176753"/>
          </a:xfrm>
          <a:prstGeom prst="rect">
            <a:avLst/>
          </a:prstGeom>
        </p:spPr>
      </p:pic>
    </p:spTree>
    <p:extLst>
      <p:ext uri="{BB962C8B-B14F-4D97-AF65-F5344CB8AC3E}">
        <p14:creationId xmlns:p14="http://schemas.microsoft.com/office/powerpoint/2010/main" val="36277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0E86-4EAB-4227-B0F9-2A0FA5986F77}"/>
              </a:ext>
            </a:extLst>
          </p:cNvPr>
          <p:cNvSpPr>
            <a:spLocks noGrp="1"/>
          </p:cNvSpPr>
          <p:nvPr>
            <p:ph type="title"/>
          </p:nvPr>
        </p:nvSpPr>
        <p:spPr/>
        <p:txBody>
          <a:bodyPr/>
          <a:lstStyle/>
          <a:p>
            <a:pPr algn="just"/>
            <a:r>
              <a:rPr lang="en-IN" b="1" dirty="0"/>
              <a:t>Implementation and Results</a:t>
            </a:r>
          </a:p>
        </p:txBody>
      </p:sp>
      <p:pic>
        <p:nvPicPr>
          <p:cNvPr id="5" name="Picture 4">
            <a:extLst>
              <a:ext uri="{FF2B5EF4-FFF2-40B4-BE49-F238E27FC236}">
                <a16:creationId xmlns:a16="http://schemas.microsoft.com/office/drawing/2014/main" id="{09CD265F-F5A5-465A-8AE4-A9F8D33F7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986181"/>
            <a:ext cx="5455089" cy="4000551"/>
          </a:xfrm>
          <a:prstGeom prst="rect">
            <a:avLst/>
          </a:prstGeom>
        </p:spPr>
      </p:pic>
    </p:spTree>
    <p:extLst>
      <p:ext uri="{BB962C8B-B14F-4D97-AF65-F5344CB8AC3E}">
        <p14:creationId xmlns:p14="http://schemas.microsoft.com/office/powerpoint/2010/main" val="45246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96735-CF5E-4EF1-8544-B973F001FA0A}"/>
              </a:ext>
            </a:extLst>
          </p:cNvPr>
          <p:cNvPicPr>
            <a:picLocks noChangeAspect="1"/>
          </p:cNvPicPr>
          <p:nvPr/>
        </p:nvPicPr>
        <p:blipFill rotWithShape="1">
          <a:blip r:embed="rId2">
            <a:extLst>
              <a:ext uri="{28A0092B-C50C-407E-A947-70E740481C1C}">
                <a14:useLocalDpi xmlns:a14="http://schemas.microsoft.com/office/drawing/2010/main" val="0"/>
              </a:ext>
            </a:extLst>
          </a:blip>
          <a:srcRect l="9786"/>
          <a:stretch/>
        </p:blipFill>
        <p:spPr>
          <a:xfrm>
            <a:off x="1328468" y="284201"/>
            <a:ext cx="6689315" cy="5875529"/>
          </a:xfrm>
          <a:prstGeom prst="rect">
            <a:avLst/>
          </a:prstGeom>
        </p:spPr>
      </p:pic>
    </p:spTree>
    <p:extLst>
      <p:ext uri="{BB962C8B-B14F-4D97-AF65-F5344CB8AC3E}">
        <p14:creationId xmlns:p14="http://schemas.microsoft.com/office/powerpoint/2010/main" val="223310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ED2F-0039-4FF7-9A34-9CD929285B7F}"/>
              </a:ext>
            </a:extLst>
          </p:cNvPr>
          <p:cNvSpPr>
            <a:spLocks noGrp="1"/>
          </p:cNvSpPr>
          <p:nvPr>
            <p:ph type="title"/>
          </p:nvPr>
        </p:nvSpPr>
        <p:spPr/>
        <p:txBody>
          <a:bodyPr>
            <a:normAutofit/>
          </a:bodyPr>
          <a:lstStyle/>
          <a:p>
            <a:pPr algn="ctr"/>
            <a:r>
              <a:rPr lang="en-IN" sz="5400" dirty="0"/>
              <a:t>Outline</a:t>
            </a:r>
          </a:p>
        </p:txBody>
      </p:sp>
      <p:sp>
        <p:nvSpPr>
          <p:cNvPr id="3" name="Content Placeholder 2">
            <a:extLst>
              <a:ext uri="{FF2B5EF4-FFF2-40B4-BE49-F238E27FC236}">
                <a16:creationId xmlns:a16="http://schemas.microsoft.com/office/drawing/2014/main" id="{A37D1A7D-E1E6-4412-A068-CC37FF9EED17}"/>
              </a:ext>
            </a:extLst>
          </p:cNvPr>
          <p:cNvSpPr>
            <a:spLocks noGrp="1"/>
          </p:cNvSpPr>
          <p:nvPr>
            <p:ph idx="1"/>
          </p:nvPr>
        </p:nvSpPr>
        <p:spPr/>
        <p:txBody>
          <a:bodyPr/>
          <a:lstStyle/>
          <a:p>
            <a:pPr marL="457200" indent="-457200">
              <a:buFont typeface="+mj-lt"/>
              <a:buAutoNum type="arabicParenR"/>
            </a:pPr>
            <a:r>
              <a:rPr lang="en-IN" sz="2400" dirty="0"/>
              <a:t>Problem statement</a:t>
            </a:r>
          </a:p>
          <a:p>
            <a:pPr marL="457200" indent="-457200">
              <a:buFont typeface="+mj-lt"/>
              <a:buAutoNum type="arabicParenR"/>
            </a:pPr>
            <a:r>
              <a:rPr lang="en-IN" sz="2400" dirty="0"/>
              <a:t>Motivation </a:t>
            </a:r>
          </a:p>
          <a:p>
            <a:pPr marL="457200" indent="-457200">
              <a:buFont typeface="+mj-lt"/>
              <a:buAutoNum type="arabicParenR"/>
            </a:pPr>
            <a:r>
              <a:rPr lang="en-IN" sz="2400" dirty="0"/>
              <a:t>Objective </a:t>
            </a:r>
          </a:p>
          <a:p>
            <a:pPr marL="457200" indent="-457200">
              <a:buFont typeface="+mj-lt"/>
              <a:buAutoNum type="arabicParenR"/>
            </a:pPr>
            <a:r>
              <a:rPr lang="en-IN" sz="2400" dirty="0"/>
              <a:t>Literature survey</a:t>
            </a:r>
          </a:p>
          <a:p>
            <a:pPr marL="457200" indent="-457200">
              <a:buFont typeface="+mj-lt"/>
              <a:buAutoNum type="arabicParenR"/>
            </a:pPr>
            <a:r>
              <a:rPr lang="en-IN" sz="2400" dirty="0"/>
              <a:t>Proposed Method</a:t>
            </a:r>
          </a:p>
          <a:p>
            <a:pPr marL="457200" indent="-457200">
              <a:buFont typeface="+mj-lt"/>
              <a:buAutoNum type="arabicParenR"/>
            </a:pPr>
            <a:r>
              <a:rPr lang="en-IN" sz="2400" dirty="0"/>
              <a:t>Project implementation</a:t>
            </a:r>
          </a:p>
          <a:p>
            <a:pPr marL="457200" indent="-457200">
              <a:buFont typeface="+mj-lt"/>
              <a:buAutoNum type="arabicParenR"/>
            </a:pPr>
            <a:r>
              <a:rPr lang="en-IN" sz="2400" dirty="0"/>
              <a:t>Results</a:t>
            </a:r>
          </a:p>
          <a:p>
            <a:pPr marL="457200" indent="-457200">
              <a:buFont typeface="+mj-lt"/>
              <a:buAutoNum type="arabicParenR"/>
            </a:pPr>
            <a:r>
              <a:rPr lang="en-IN" sz="2400" dirty="0"/>
              <a:t>References</a:t>
            </a:r>
          </a:p>
          <a:p>
            <a:endParaRPr lang="en-IN" dirty="0"/>
          </a:p>
          <a:p>
            <a:endParaRPr lang="en-IN" dirty="0"/>
          </a:p>
        </p:txBody>
      </p:sp>
    </p:spTree>
    <p:extLst>
      <p:ext uri="{BB962C8B-B14F-4D97-AF65-F5344CB8AC3E}">
        <p14:creationId xmlns:p14="http://schemas.microsoft.com/office/powerpoint/2010/main" val="4084392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4178ED-9746-4400-8322-87A8B0127E02}"/>
              </a:ext>
            </a:extLst>
          </p:cNvPr>
          <p:cNvPicPr>
            <a:picLocks noChangeAspect="1"/>
          </p:cNvPicPr>
          <p:nvPr/>
        </p:nvPicPr>
        <p:blipFill rotWithShape="1">
          <a:blip r:embed="rId2">
            <a:extLst>
              <a:ext uri="{28A0092B-C50C-407E-A947-70E740481C1C}">
                <a14:useLocalDpi xmlns:a14="http://schemas.microsoft.com/office/drawing/2010/main" val="0"/>
              </a:ext>
            </a:extLst>
          </a:blip>
          <a:srcRect l="10022" t="-60"/>
          <a:stretch/>
        </p:blipFill>
        <p:spPr>
          <a:xfrm>
            <a:off x="2156603" y="655608"/>
            <a:ext cx="5876381" cy="5543502"/>
          </a:xfrm>
          <a:prstGeom prst="rect">
            <a:avLst/>
          </a:prstGeom>
        </p:spPr>
      </p:pic>
    </p:spTree>
    <p:extLst>
      <p:ext uri="{BB962C8B-B14F-4D97-AF65-F5344CB8AC3E}">
        <p14:creationId xmlns:p14="http://schemas.microsoft.com/office/powerpoint/2010/main" val="2187740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250EB5-091C-4E53-B5BB-2DA7F566A185}"/>
              </a:ext>
            </a:extLst>
          </p:cNvPr>
          <p:cNvPicPr>
            <a:picLocks noChangeAspect="1"/>
          </p:cNvPicPr>
          <p:nvPr/>
        </p:nvPicPr>
        <p:blipFill rotWithShape="1">
          <a:blip r:embed="rId2">
            <a:extLst>
              <a:ext uri="{28A0092B-C50C-407E-A947-70E740481C1C}">
                <a14:useLocalDpi xmlns:a14="http://schemas.microsoft.com/office/drawing/2010/main" val="0"/>
              </a:ext>
            </a:extLst>
          </a:blip>
          <a:srcRect l="2032" t="755"/>
          <a:stretch/>
        </p:blipFill>
        <p:spPr>
          <a:xfrm>
            <a:off x="1121434" y="219244"/>
            <a:ext cx="8212347" cy="3077838"/>
          </a:xfrm>
          <a:prstGeom prst="rect">
            <a:avLst/>
          </a:prstGeom>
        </p:spPr>
      </p:pic>
      <p:pic>
        <p:nvPicPr>
          <p:cNvPr id="5" name="Picture 4">
            <a:extLst>
              <a:ext uri="{FF2B5EF4-FFF2-40B4-BE49-F238E27FC236}">
                <a16:creationId xmlns:a16="http://schemas.microsoft.com/office/drawing/2014/main" id="{68B8F6A9-DDBE-4596-A305-A344EE7BC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698" y="3429000"/>
            <a:ext cx="8126083" cy="2719112"/>
          </a:xfrm>
          <a:prstGeom prst="rect">
            <a:avLst/>
          </a:prstGeom>
        </p:spPr>
      </p:pic>
    </p:spTree>
    <p:extLst>
      <p:ext uri="{BB962C8B-B14F-4D97-AF65-F5344CB8AC3E}">
        <p14:creationId xmlns:p14="http://schemas.microsoft.com/office/powerpoint/2010/main" val="1429046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714CB-A60A-4D36-A4FB-3A2266E0AD13}"/>
              </a:ext>
            </a:extLst>
          </p:cNvPr>
          <p:cNvPicPr>
            <a:picLocks noChangeAspect="1"/>
          </p:cNvPicPr>
          <p:nvPr/>
        </p:nvPicPr>
        <p:blipFill rotWithShape="1">
          <a:blip r:embed="rId2">
            <a:extLst>
              <a:ext uri="{28A0092B-C50C-407E-A947-70E740481C1C}">
                <a14:useLocalDpi xmlns:a14="http://schemas.microsoft.com/office/drawing/2010/main" val="0"/>
              </a:ext>
            </a:extLst>
          </a:blip>
          <a:srcRect l="2767"/>
          <a:stretch/>
        </p:blipFill>
        <p:spPr>
          <a:xfrm>
            <a:off x="1308683" y="482879"/>
            <a:ext cx="4286774" cy="1882303"/>
          </a:xfrm>
          <a:prstGeom prst="rect">
            <a:avLst/>
          </a:prstGeom>
        </p:spPr>
      </p:pic>
      <p:pic>
        <p:nvPicPr>
          <p:cNvPr id="5" name="Picture 4">
            <a:extLst>
              <a:ext uri="{FF2B5EF4-FFF2-40B4-BE49-F238E27FC236}">
                <a16:creationId xmlns:a16="http://schemas.microsoft.com/office/drawing/2014/main" id="{26EA7098-42BC-4A1B-BE07-0C27B7358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683" y="2284404"/>
            <a:ext cx="5418871" cy="3960225"/>
          </a:xfrm>
          <a:prstGeom prst="rect">
            <a:avLst/>
          </a:prstGeom>
        </p:spPr>
      </p:pic>
      <p:sp>
        <p:nvSpPr>
          <p:cNvPr id="2" name="TextBox 1">
            <a:extLst>
              <a:ext uri="{FF2B5EF4-FFF2-40B4-BE49-F238E27FC236}">
                <a16:creationId xmlns:a16="http://schemas.microsoft.com/office/drawing/2014/main" id="{CAB65CB9-0A19-4C5E-A6EB-246FF8F99EF3}"/>
              </a:ext>
            </a:extLst>
          </p:cNvPr>
          <p:cNvSpPr txBox="1"/>
          <p:nvPr/>
        </p:nvSpPr>
        <p:spPr>
          <a:xfrm>
            <a:off x="4228052" y="4264517"/>
            <a:ext cx="2046913" cy="646331"/>
          </a:xfrm>
          <a:prstGeom prst="rect">
            <a:avLst/>
          </a:prstGeom>
          <a:noFill/>
        </p:spPr>
        <p:txBody>
          <a:bodyPr wrap="square" rtlCol="0">
            <a:spAutoFit/>
          </a:bodyPr>
          <a:lstStyle/>
          <a:p>
            <a:r>
              <a:rPr lang="en-IN" dirty="0"/>
              <a:t>0 is for male</a:t>
            </a:r>
          </a:p>
          <a:p>
            <a:r>
              <a:rPr lang="en-IN" dirty="0"/>
              <a:t>1 is for female</a:t>
            </a:r>
          </a:p>
        </p:txBody>
      </p:sp>
    </p:spTree>
    <p:extLst>
      <p:ext uri="{BB962C8B-B14F-4D97-AF65-F5344CB8AC3E}">
        <p14:creationId xmlns:p14="http://schemas.microsoft.com/office/powerpoint/2010/main" val="4245604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1D958D-D5E3-4413-9084-50E9AC35F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21" y="179228"/>
            <a:ext cx="3790843" cy="2672860"/>
          </a:xfrm>
          <a:prstGeom prst="rect">
            <a:avLst/>
          </a:prstGeom>
        </p:spPr>
      </p:pic>
      <p:pic>
        <p:nvPicPr>
          <p:cNvPr id="5" name="Picture 4">
            <a:extLst>
              <a:ext uri="{FF2B5EF4-FFF2-40B4-BE49-F238E27FC236}">
                <a16:creationId xmlns:a16="http://schemas.microsoft.com/office/drawing/2014/main" id="{7915BF76-F377-4A97-A4DC-2A75B94F4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221" y="3028256"/>
            <a:ext cx="5216972" cy="3204764"/>
          </a:xfrm>
          <a:prstGeom prst="rect">
            <a:avLst/>
          </a:prstGeom>
        </p:spPr>
      </p:pic>
    </p:spTree>
    <p:extLst>
      <p:ext uri="{BB962C8B-B14F-4D97-AF65-F5344CB8AC3E}">
        <p14:creationId xmlns:p14="http://schemas.microsoft.com/office/powerpoint/2010/main" val="574479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09B0B-6173-4FFD-904A-D160E0B9236F}"/>
              </a:ext>
            </a:extLst>
          </p:cNvPr>
          <p:cNvPicPr>
            <a:picLocks noChangeAspect="1"/>
          </p:cNvPicPr>
          <p:nvPr/>
        </p:nvPicPr>
        <p:blipFill rotWithShape="1">
          <a:blip r:embed="rId2">
            <a:extLst>
              <a:ext uri="{28A0092B-C50C-407E-A947-70E740481C1C}">
                <a14:useLocalDpi xmlns:a14="http://schemas.microsoft.com/office/drawing/2010/main" val="0"/>
              </a:ext>
            </a:extLst>
          </a:blip>
          <a:srcRect l="2592" t="1153"/>
          <a:stretch/>
        </p:blipFill>
        <p:spPr>
          <a:xfrm>
            <a:off x="1434517" y="878825"/>
            <a:ext cx="7882324" cy="4664122"/>
          </a:xfrm>
          <a:prstGeom prst="rect">
            <a:avLst/>
          </a:prstGeom>
        </p:spPr>
      </p:pic>
    </p:spTree>
    <p:extLst>
      <p:ext uri="{BB962C8B-B14F-4D97-AF65-F5344CB8AC3E}">
        <p14:creationId xmlns:p14="http://schemas.microsoft.com/office/powerpoint/2010/main" val="231835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7A00C-6821-40DE-BBB4-F276CE13E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574" y="580786"/>
            <a:ext cx="8222086" cy="4973736"/>
          </a:xfrm>
          <a:prstGeom prst="rect">
            <a:avLst/>
          </a:prstGeom>
        </p:spPr>
      </p:pic>
    </p:spTree>
    <p:extLst>
      <p:ext uri="{BB962C8B-B14F-4D97-AF65-F5344CB8AC3E}">
        <p14:creationId xmlns:p14="http://schemas.microsoft.com/office/powerpoint/2010/main" val="3826245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7621" y="578841"/>
            <a:ext cx="10352015" cy="2954655"/>
          </a:xfrm>
          <a:prstGeom prst="rect">
            <a:avLst/>
          </a:prstGeom>
        </p:spPr>
        <p:txBody>
          <a:bodyPr wrap="square">
            <a:spAutoFit/>
          </a:bodyPr>
          <a:lstStyle/>
          <a:p>
            <a:pPr algn="just">
              <a:lnSpc>
                <a:spcPct val="150000"/>
              </a:lnSpc>
            </a:pPr>
            <a:r>
              <a:rPr lang="en-US" sz="2800" dirty="0"/>
              <a:t>                                      </a:t>
            </a:r>
            <a:r>
              <a:rPr lang="en-US" sz="2800" b="1" dirty="0"/>
              <a:t>SUPPORT VECTOR MACHINE</a:t>
            </a:r>
          </a:p>
          <a:p>
            <a:pPr marL="342900" indent="-342900" algn="just">
              <a:buFont typeface="+mj-lt"/>
              <a:buAutoNum type="arabicPeriod"/>
            </a:pPr>
            <a:r>
              <a:rPr lang="en-US" dirty="0"/>
              <a:t> </a:t>
            </a:r>
            <a:r>
              <a:rPr lang="en-US" dirty="0">
                <a:solidFill>
                  <a:schemeClr val="tx1">
                    <a:lumMod val="75000"/>
                    <a:lumOff val="25000"/>
                  </a:schemeClr>
                </a:solidFill>
              </a:rPr>
              <a:t>SVM is one of the most popular Supervised Learning algorithms, which is used for Classification as well as Regression problems. </a:t>
            </a:r>
          </a:p>
          <a:p>
            <a:pPr marL="342900" indent="-342900" algn="just">
              <a:buFont typeface="+mj-lt"/>
              <a:buAutoNum type="arabicPeriod"/>
            </a:pPr>
            <a:endParaRPr lang="en-US" dirty="0">
              <a:solidFill>
                <a:schemeClr val="tx1">
                  <a:lumMod val="75000"/>
                  <a:lumOff val="25000"/>
                </a:schemeClr>
              </a:solidFill>
            </a:endParaRPr>
          </a:p>
          <a:p>
            <a:pPr marL="342900" indent="-342900" algn="just">
              <a:buFont typeface="+mj-lt"/>
              <a:buAutoNum type="arabicPeriod"/>
            </a:pPr>
            <a:r>
              <a:rPr lang="en-US" dirty="0">
                <a:solidFill>
                  <a:schemeClr val="tx1">
                    <a:lumMod val="75000"/>
                    <a:lumOff val="25000"/>
                  </a:schemeClr>
                </a:solidFill>
              </a:rPr>
              <a:t>However, primarily, it is used for Classification problems in Machine Learning.</a:t>
            </a:r>
          </a:p>
          <a:p>
            <a:pPr marL="342900" indent="-342900" algn="just">
              <a:buFont typeface="+mj-lt"/>
              <a:buAutoNum type="arabicPeriod"/>
            </a:pPr>
            <a:endParaRPr lang="en-US" dirty="0">
              <a:solidFill>
                <a:schemeClr val="tx1">
                  <a:lumMod val="75000"/>
                  <a:lumOff val="25000"/>
                </a:schemeClr>
              </a:solidFill>
            </a:endParaRPr>
          </a:p>
          <a:p>
            <a:pPr marL="342900" indent="-342900" algn="just">
              <a:buFont typeface="+mj-lt"/>
              <a:buAutoNum type="arabicPeriod"/>
            </a:pPr>
            <a:r>
              <a:rPr lang="en-US" dirty="0">
                <a:solidFill>
                  <a:schemeClr val="tx1">
                    <a:lumMod val="75000"/>
                    <a:lumOff val="25000"/>
                  </a:schemeClr>
                </a:solidFill>
              </a:rPr>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dirty="0"/>
              <a:t>.</a:t>
            </a:r>
          </a:p>
        </p:txBody>
      </p:sp>
      <p:pic>
        <p:nvPicPr>
          <p:cNvPr id="3074" name="Picture 2" descr="C:\Users\Abhishek\Desktop\major\support-vector-machine-algorith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21" y="3471673"/>
            <a:ext cx="4084926" cy="255858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bhishek\Desktop\major\support-vector-machine-algorith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879" y="3421659"/>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909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BF3FC-6A9B-409A-8F55-E071104C177F}"/>
              </a:ext>
            </a:extLst>
          </p:cNvPr>
          <p:cNvPicPr>
            <a:picLocks noChangeAspect="1"/>
          </p:cNvPicPr>
          <p:nvPr/>
        </p:nvPicPr>
        <p:blipFill rotWithShape="1">
          <a:blip r:embed="rId2">
            <a:extLst>
              <a:ext uri="{28A0092B-C50C-407E-A947-70E740481C1C}">
                <a14:useLocalDpi xmlns:a14="http://schemas.microsoft.com/office/drawing/2010/main" val="0"/>
              </a:ext>
            </a:extLst>
          </a:blip>
          <a:srcRect r="4246"/>
          <a:stretch/>
        </p:blipFill>
        <p:spPr>
          <a:xfrm>
            <a:off x="1795244" y="241210"/>
            <a:ext cx="7743038" cy="5994090"/>
          </a:xfrm>
          <a:prstGeom prst="rect">
            <a:avLst/>
          </a:prstGeom>
        </p:spPr>
      </p:pic>
    </p:spTree>
    <p:extLst>
      <p:ext uri="{BB962C8B-B14F-4D97-AF65-F5344CB8AC3E}">
        <p14:creationId xmlns:p14="http://schemas.microsoft.com/office/powerpoint/2010/main" val="2513486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CE2FDA-46B7-4CCF-BF31-6EA75CED68A0}"/>
              </a:ext>
            </a:extLst>
          </p:cNvPr>
          <p:cNvPicPr>
            <a:picLocks noChangeAspect="1"/>
          </p:cNvPicPr>
          <p:nvPr/>
        </p:nvPicPr>
        <p:blipFill rotWithShape="1">
          <a:blip r:embed="rId2">
            <a:extLst>
              <a:ext uri="{28A0092B-C50C-407E-A947-70E740481C1C}">
                <a14:useLocalDpi xmlns:a14="http://schemas.microsoft.com/office/drawing/2010/main" val="0"/>
              </a:ext>
            </a:extLst>
          </a:blip>
          <a:srcRect l="-363" t="35193"/>
          <a:stretch/>
        </p:blipFill>
        <p:spPr>
          <a:xfrm>
            <a:off x="2004968" y="947956"/>
            <a:ext cx="6316910" cy="3862108"/>
          </a:xfrm>
          <a:prstGeom prst="rect">
            <a:avLst/>
          </a:prstGeom>
        </p:spPr>
      </p:pic>
    </p:spTree>
    <p:extLst>
      <p:ext uri="{BB962C8B-B14F-4D97-AF65-F5344CB8AC3E}">
        <p14:creationId xmlns:p14="http://schemas.microsoft.com/office/powerpoint/2010/main" val="1075940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6AB1E-D713-4F80-8A72-99D0BC200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077" y="471282"/>
            <a:ext cx="5922627" cy="5512766"/>
          </a:xfrm>
          <a:prstGeom prst="rect">
            <a:avLst/>
          </a:prstGeom>
        </p:spPr>
      </p:pic>
    </p:spTree>
    <p:extLst>
      <p:ext uri="{BB962C8B-B14F-4D97-AF65-F5344CB8AC3E}">
        <p14:creationId xmlns:p14="http://schemas.microsoft.com/office/powerpoint/2010/main" val="149153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875F-6D75-4429-A331-ED24E8595CC2}"/>
              </a:ext>
            </a:extLst>
          </p:cNvPr>
          <p:cNvSpPr>
            <a:spLocks noGrp="1"/>
          </p:cNvSpPr>
          <p:nvPr>
            <p:ph type="title"/>
          </p:nvPr>
        </p:nvSpPr>
        <p:spPr>
          <a:xfrm>
            <a:off x="867223" y="337611"/>
            <a:ext cx="9955530" cy="1366937"/>
          </a:xfrm>
        </p:spPr>
        <p:txBody>
          <a:bodyPr>
            <a:normAutofit/>
          </a:bodyPr>
          <a:lstStyle/>
          <a:p>
            <a:pPr algn="ctr"/>
            <a:r>
              <a:rPr lang="en-IN" b="1" dirty="0"/>
              <a:t>PROBLEM INTRODUCTION</a:t>
            </a:r>
            <a:br>
              <a:rPr lang="en-IN" dirty="0"/>
            </a:br>
            <a:r>
              <a:rPr lang="en-US" dirty="0"/>
              <a:t>Motivation</a:t>
            </a:r>
            <a:endParaRPr lang="en-IN" dirty="0"/>
          </a:p>
        </p:txBody>
      </p:sp>
      <p:sp>
        <p:nvSpPr>
          <p:cNvPr id="3" name="Content Placeholder 2">
            <a:extLst>
              <a:ext uri="{FF2B5EF4-FFF2-40B4-BE49-F238E27FC236}">
                <a16:creationId xmlns:a16="http://schemas.microsoft.com/office/drawing/2014/main" id="{56E4658C-350F-4976-9AB6-1F6564E40372}"/>
              </a:ext>
            </a:extLst>
          </p:cNvPr>
          <p:cNvSpPr>
            <a:spLocks noGrp="1"/>
          </p:cNvSpPr>
          <p:nvPr>
            <p:ph idx="1"/>
          </p:nvPr>
        </p:nvSpPr>
        <p:spPr>
          <a:xfrm>
            <a:off x="729349" y="1704548"/>
            <a:ext cx="10402842" cy="4429461"/>
          </a:xfrm>
        </p:spPr>
        <p:txBody>
          <a:bodyPr>
            <a:normAutofit/>
          </a:bodyPr>
          <a:lstStyle/>
          <a:p>
            <a:pPr marL="475488" lvl="2" indent="0" algn="just">
              <a:buNone/>
            </a:pPr>
            <a:endParaRPr lang="en-US" sz="1800" dirty="0"/>
          </a:p>
          <a:p>
            <a:pPr marL="932688" lvl="2" indent="-457200" algn="just">
              <a:buFont typeface="+mj-lt"/>
              <a:buAutoNum type="arabicPeriod"/>
            </a:pPr>
            <a:r>
              <a:rPr lang="en-US" sz="1800" dirty="0"/>
              <a:t>Attention deficit hyperactivity disorder is a mental disorder and after a survey it can be concluded that 5% children and 3% adults are affected by this condition. </a:t>
            </a:r>
          </a:p>
          <a:p>
            <a:pPr marL="932688" lvl="2" indent="-457200" algn="just">
              <a:buFont typeface="+mj-lt"/>
              <a:buAutoNum type="arabicPeriod"/>
            </a:pPr>
            <a:r>
              <a:rPr lang="en-US" sz="1800" dirty="0"/>
              <a:t>It can cause learning disability in children which is not tolerable in this learning phase of life. </a:t>
            </a:r>
          </a:p>
          <a:p>
            <a:pPr marL="932688" lvl="2" indent="-457200" algn="just">
              <a:buFont typeface="+mj-lt"/>
              <a:buAutoNum type="arabicPeriod"/>
            </a:pPr>
            <a:r>
              <a:rPr lang="en-US" sz="1800" dirty="0"/>
              <a:t>Deep analysis is required of this disease because it is one of the hardest diseases to be diagnosed.</a:t>
            </a:r>
          </a:p>
          <a:p>
            <a:pPr marL="932688" lvl="2" indent="-457200" algn="just">
              <a:buFont typeface="+mj-lt"/>
              <a:buAutoNum type="arabicPeriod"/>
            </a:pPr>
            <a:r>
              <a:rPr lang="en-US" sz="1800" dirty="0"/>
              <a:t>The subtle symptoms of this disease are misunderstood most of the time. Most of the children are not properly diagnosed and always get remark by teacher that your child is not performing in class, he is not giving his best effort.</a:t>
            </a:r>
          </a:p>
          <a:p>
            <a:pPr marL="932688" lvl="2" indent="-457200" algn="just">
              <a:buFont typeface="+mj-lt"/>
              <a:buAutoNum type="arabicPeriod"/>
            </a:pPr>
            <a:r>
              <a:rPr lang="en-US" sz="1800" dirty="0"/>
              <a:t>Mental disorder is illness which deteriorate the whole life of a person when neglected . ADHD is the most   severe and neglected mental disease found in children and in adult . </a:t>
            </a:r>
          </a:p>
          <a:p>
            <a:pPr marL="932688" lvl="2" indent="-457200" algn="just">
              <a:buFont typeface="+mj-lt"/>
              <a:buAutoNum type="arabicPeriod"/>
            </a:pPr>
            <a:r>
              <a:rPr lang="en-US" sz="1800" dirty="0"/>
              <a:t>We as a society found it very difficult and shameful to adopt the truth that he or she may be suffering from mental illness that is the main reason this kind of disease never get diagnosed and create difficulties for us in future.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305936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286" y="244865"/>
            <a:ext cx="10603684" cy="2739211"/>
          </a:xfrm>
          <a:prstGeom prst="rect">
            <a:avLst/>
          </a:prstGeom>
        </p:spPr>
        <p:txBody>
          <a:bodyPr wrap="square">
            <a:spAutoFit/>
          </a:bodyPr>
          <a:lstStyle/>
          <a:p>
            <a:pPr algn="just"/>
            <a:r>
              <a:rPr lang="en-US" sz="2400" dirty="0"/>
              <a:t> 								  </a:t>
            </a:r>
            <a:r>
              <a:rPr lang="en-US" sz="2800" b="1" dirty="0"/>
              <a:t>DECISION TREE </a:t>
            </a:r>
          </a:p>
          <a:p>
            <a:pPr marL="417150" indent="-342900" algn="just">
              <a:buFont typeface="+mj-lt"/>
              <a:buAutoNum type="arabicPeriod"/>
            </a:pPr>
            <a:r>
              <a:rPr lang="en-US" dirty="0">
                <a:solidFill>
                  <a:schemeClr val="tx1">
                    <a:lumMod val="75000"/>
                    <a:lumOff val="25000"/>
                  </a:schemeClr>
                </a:solidFill>
              </a:rPr>
              <a:t>It is a Supervised learning technique that can be used for both classification and Regression problems, but mostly it is preferred for solving Classification problems. </a:t>
            </a:r>
          </a:p>
          <a:p>
            <a:pPr marL="417150" indent="-342900" algn="just">
              <a:buFont typeface="+mj-lt"/>
              <a:buAutoNum type="arabicPeriod"/>
            </a:pPr>
            <a:r>
              <a:rPr lang="en-US" dirty="0">
                <a:solidFill>
                  <a:schemeClr val="tx1">
                    <a:lumMod val="75000"/>
                    <a:lumOff val="25000"/>
                  </a:schemeClr>
                </a:solidFill>
              </a:rPr>
              <a:t>It is a tree-structured classifier, where internal nodes represent the features of a dataset, branches represent the decision rules and each leaf node represents the outcome.</a:t>
            </a:r>
          </a:p>
          <a:p>
            <a:pPr marL="417150" indent="-342900" algn="just">
              <a:buFont typeface="+mj-lt"/>
              <a:buAutoNum type="arabicPeriod"/>
            </a:pPr>
            <a:r>
              <a:rPr lang="en-US" dirty="0">
                <a:solidFill>
                  <a:schemeClr val="tx1">
                    <a:lumMod val="75000"/>
                    <a:lumOff val="25000"/>
                  </a:schemeClr>
                </a:solidFill>
              </a:rPr>
              <a:t>The decisions or the test are performed on the basis of features of the given dataset.</a:t>
            </a:r>
          </a:p>
          <a:p>
            <a:pPr marL="417150" indent="-342900" algn="just">
              <a:buFont typeface="+mj-lt"/>
              <a:buAutoNum type="arabicPeriod"/>
            </a:pPr>
            <a:r>
              <a:rPr lang="en-US" dirty="0">
                <a:solidFill>
                  <a:schemeClr val="tx1">
                    <a:lumMod val="75000"/>
                    <a:lumOff val="25000"/>
                  </a:schemeClr>
                </a:solidFill>
              </a:rPr>
              <a:t>In a Decision tree, there are two nodes, which are the Decision Node and Leaf Node. </a:t>
            </a:r>
          </a:p>
          <a:p>
            <a:pPr marL="417150" indent="-342900" algn="just">
              <a:buFont typeface="+mj-lt"/>
              <a:buAutoNum type="arabicPeriod"/>
            </a:pPr>
            <a:r>
              <a:rPr lang="en-US" dirty="0">
                <a:solidFill>
                  <a:schemeClr val="tx1">
                    <a:lumMod val="75000"/>
                    <a:lumOff val="25000"/>
                  </a:schemeClr>
                </a:solidFill>
              </a:rPr>
              <a:t>Decision nodes are used to make any decision and have multiple branches, whereas Leaf nodes are the output of those decisions and do not contain any further branches.</a:t>
            </a:r>
          </a:p>
        </p:txBody>
      </p:sp>
      <p:pic>
        <p:nvPicPr>
          <p:cNvPr id="4098" name="Picture 2" descr="C:\Users\Abhishek\Desktop\major\decision-tree-classification-algorith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736" y="3263317"/>
            <a:ext cx="5715000" cy="271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277DC-C541-4B8F-A5A6-921B9F1FE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29" y="865592"/>
            <a:ext cx="5749650" cy="5126816"/>
          </a:xfrm>
          <a:prstGeom prst="rect">
            <a:avLst/>
          </a:prstGeom>
        </p:spPr>
      </p:pic>
      <p:sp>
        <p:nvSpPr>
          <p:cNvPr id="4" name="TextBox 3">
            <a:extLst>
              <a:ext uri="{FF2B5EF4-FFF2-40B4-BE49-F238E27FC236}">
                <a16:creationId xmlns:a16="http://schemas.microsoft.com/office/drawing/2014/main" id="{D656D6B6-D3A6-4AFD-9E61-442C473E3DC1}"/>
              </a:ext>
            </a:extLst>
          </p:cNvPr>
          <p:cNvSpPr txBox="1"/>
          <p:nvPr/>
        </p:nvSpPr>
        <p:spPr>
          <a:xfrm>
            <a:off x="1733329" y="0"/>
            <a:ext cx="8148902" cy="769441"/>
          </a:xfrm>
          <a:prstGeom prst="rect">
            <a:avLst/>
          </a:prstGeom>
          <a:noFill/>
        </p:spPr>
        <p:txBody>
          <a:bodyPr wrap="square" rtlCol="0">
            <a:spAutoFit/>
          </a:bodyPr>
          <a:lstStyle/>
          <a:p>
            <a:pPr algn="ctr"/>
            <a:r>
              <a:rPr lang="en-IN" sz="4400" b="1" dirty="0">
                <a:latin typeface="+mj-lt"/>
              </a:rPr>
              <a:t>DECISION TREE ALGORITHM</a:t>
            </a:r>
          </a:p>
        </p:txBody>
      </p:sp>
    </p:spTree>
    <p:extLst>
      <p:ext uri="{BB962C8B-B14F-4D97-AF65-F5344CB8AC3E}">
        <p14:creationId xmlns:p14="http://schemas.microsoft.com/office/powerpoint/2010/main" val="3931963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BB1F7-0380-4B70-97D2-37214996D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848" y="312699"/>
            <a:ext cx="4595258" cy="5662151"/>
          </a:xfrm>
          <a:prstGeom prst="rect">
            <a:avLst/>
          </a:prstGeom>
        </p:spPr>
      </p:pic>
    </p:spTree>
    <p:extLst>
      <p:ext uri="{BB962C8B-B14F-4D97-AF65-F5344CB8AC3E}">
        <p14:creationId xmlns:p14="http://schemas.microsoft.com/office/powerpoint/2010/main" val="108951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03" y="587228"/>
            <a:ext cx="6862195" cy="800219"/>
          </a:xfrm>
          <a:prstGeom prst="rect">
            <a:avLst/>
          </a:prstGeom>
          <a:noFill/>
        </p:spPr>
        <p:txBody>
          <a:bodyPr wrap="square" rtlCol="0">
            <a:spAutoFit/>
          </a:bodyPr>
          <a:lstStyle/>
          <a:p>
            <a:r>
              <a:rPr lang="en-US" b="1" dirty="0"/>
              <a:t>                        	</a:t>
            </a:r>
            <a:r>
              <a:rPr lang="en-US" sz="2800" b="1" dirty="0"/>
              <a:t>LOGISTIC REGRESSOR CLASSIFIER</a:t>
            </a:r>
          </a:p>
          <a:p>
            <a:endParaRPr lang="en-US" b="1" dirty="0"/>
          </a:p>
        </p:txBody>
      </p:sp>
      <p:sp>
        <p:nvSpPr>
          <p:cNvPr id="3" name="TextBox 2"/>
          <p:cNvSpPr txBox="1"/>
          <p:nvPr/>
        </p:nvSpPr>
        <p:spPr>
          <a:xfrm>
            <a:off x="1367406" y="1551963"/>
            <a:ext cx="868260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Logistic regression is a supervised learning classification algorithm used to predict the probability of a target variable. The nature of target or dependent variable is dichotomous, which means there would be only two possible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simple words, the dependent variable is binary in nature having data coded as either 1 (stands for success/yes) or 0 (stands for failure/no).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Mathematically, a logistic regression model predicts P(Y=1) as a function of X. It is one of the simplest ML algorithms that can be used for various classification problems such as spam detection, Diabetes prediction, cancer detection etc.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37001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6C142-18C6-4919-B9AE-ADC642F80359}"/>
              </a:ext>
            </a:extLst>
          </p:cNvPr>
          <p:cNvSpPr txBox="1"/>
          <p:nvPr/>
        </p:nvSpPr>
        <p:spPr>
          <a:xfrm>
            <a:off x="1375795" y="411061"/>
            <a:ext cx="4773336" cy="646331"/>
          </a:xfrm>
          <a:prstGeom prst="rect">
            <a:avLst/>
          </a:prstGeom>
          <a:noFill/>
        </p:spPr>
        <p:txBody>
          <a:bodyPr wrap="square" rtlCol="0">
            <a:spAutoFit/>
          </a:bodyPr>
          <a:lstStyle/>
          <a:p>
            <a:r>
              <a:rPr lang="en-US" b="1" dirty="0"/>
              <a:t>Logistic regressor classifier</a:t>
            </a:r>
          </a:p>
          <a:p>
            <a:endParaRPr lang="en-IN" b="1" dirty="0"/>
          </a:p>
        </p:txBody>
      </p:sp>
      <p:pic>
        <p:nvPicPr>
          <p:cNvPr id="5" name="Picture 4">
            <a:extLst>
              <a:ext uri="{FF2B5EF4-FFF2-40B4-BE49-F238E27FC236}">
                <a16:creationId xmlns:a16="http://schemas.microsoft.com/office/drawing/2014/main" id="{A9F502A3-E96C-4113-83C8-401DDA577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94" y="1205651"/>
            <a:ext cx="7273255" cy="4603049"/>
          </a:xfrm>
          <a:prstGeom prst="rect">
            <a:avLst/>
          </a:prstGeom>
        </p:spPr>
      </p:pic>
    </p:spTree>
    <p:extLst>
      <p:ext uri="{BB962C8B-B14F-4D97-AF65-F5344CB8AC3E}">
        <p14:creationId xmlns:p14="http://schemas.microsoft.com/office/powerpoint/2010/main" val="93308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2570" y="721453"/>
            <a:ext cx="7449424" cy="461665"/>
          </a:xfrm>
          <a:prstGeom prst="rect">
            <a:avLst/>
          </a:prstGeom>
          <a:noFill/>
        </p:spPr>
        <p:txBody>
          <a:bodyPr wrap="square" rtlCol="0">
            <a:spAutoFit/>
          </a:bodyPr>
          <a:lstStyle/>
          <a:p>
            <a:r>
              <a:rPr lang="en-US" dirty="0"/>
              <a:t>   </a:t>
            </a:r>
            <a:r>
              <a:rPr lang="en-US" sz="2400" dirty="0"/>
              <a:t>KNN CLASSIFIER</a:t>
            </a:r>
          </a:p>
        </p:txBody>
      </p:sp>
      <p:sp>
        <p:nvSpPr>
          <p:cNvPr id="3" name="TextBox 2"/>
          <p:cNvSpPr txBox="1"/>
          <p:nvPr/>
        </p:nvSpPr>
        <p:spPr>
          <a:xfrm rot="10800000" flipH="1" flipV="1">
            <a:off x="1392570" y="1608068"/>
            <a:ext cx="930339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K-NN algorithm assumes the similarity between the new case/data and available cases and put the new case into the category that is most similar to the available categories.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K-NN algorithm stores all the available data and classifies a new data point based on the similarity. This means when new data appears then it can be easily classified into a well suite category by using K- NN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also called a lazy learner algorithm because it does not learn from the training set immediately instead it stores the dataset and at the time of classification, it performs an action on the dataset</a:t>
            </a:r>
          </a:p>
        </p:txBody>
      </p:sp>
    </p:spTree>
    <p:extLst>
      <p:ext uri="{BB962C8B-B14F-4D97-AF65-F5344CB8AC3E}">
        <p14:creationId xmlns:p14="http://schemas.microsoft.com/office/powerpoint/2010/main" val="377858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4E905-3F79-4A1F-948F-51414D8EEDAA}"/>
              </a:ext>
            </a:extLst>
          </p:cNvPr>
          <p:cNvSpPr txBox="1"/>
          <p:nvPr/>
        </p:nvSpPr>
        <p:spPr>
          <a:xfrm>
            <a:off x="1954635" y="385894"/>
            <a:ext cx="4748169" cy="369332"/>
          </a:xfrm>
          <a:prstGeom prst="rect">
            <a:avLst/>
          </a:prstGeom>
          <a:noFill/>
        </p:spPr>
        <p:txBody>
          <a:bodyPr wrap="square" rtlCol="0">
            <a:spAutoFit/>
          </a:bodyPr>
          <a:lstStyle/>
          <a:p>
            <a:r>
              <a:rPr lang="en-US" dirty="0"/>
              <a:t>KNN CLASSIFIER OUTPUT</a:t>
            </a:r>
            <a:endParaRPr lang="en-IN" dirty="0"/>
          </a:p>
        </p:txBody>
      </p:sp>
      <p:pic>
        <p:nvPicPr>
          <p:cNvPr id="4" name="Picture 3">
            <a:extLst>
              <a:ext uri="{FF2B5EF4-FFF2-40B4-BE49-F238E27FC236}">
                <a16:creationId xmlns:a16="http://schemas.microsoft.com/office/drawing/2014/main" id="{A8D46CBC-F4D2-4FF2-91BA-904FD0F64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823" y="1666682"/>
            <a:ext cx="4861981" cy="3173765"/>
          </a:xfrm>
          <a:prstGeom prst="rect">
            <a:avLst/>
          </a:prstGeom>
        </p:spPr>
      </p:pic>
    </p:spTree>
    <p:extLst>
      <p:ext uri="{BB962C8B-B14F-4D97-AF65-F5344CB8AC3E}">
        <p14:creationId xmlns:p14="http://schemas.microsoft.com/office/powerpoint/2010/main" val="239202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6035" y="2111335"/>
            <a:ext cx="9032147" cy="3416320"/>
          </a:xfrm>
          <a:prstGeom prst="rect">
            <a:avLst/>
          </a:prstGeom>
        </p:spPr>
        <p:txBody>
          <a:bodyPr wrap="square">
            <a:spAutoFit/>
          </a:bodyPr>
          <a:lstStyle/>
          <a:p>
            <a:pPr marL="285750" indent="-285750">
              <a:buFont typeface="Arial" panose="020B0604020202020204" pitchFamily="34" charset="0"/>
              <a:buChar char="•"/>
            </a:pPr>
            <a:r>
              <a:rPr lang="en-US" dirty="0"/>
              <a:t>Linear Discriminant Analysis or Normal Discriminant Analysis or Discriminant Function Analysis is a dimensionality reduction technique that is commonly used for supervised classification problems. It is used for modelling differences in groups i.e. separating two or more classes.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used to project the features in higher dimension space into a lower dimension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we have two classes and we need to separate them efficiently. Classes can have multiple features. Using only a single feature to classify them may result in some overlapping. So, we will keep on increasing the number of features for proper classification  </a:t>
            </a:r>
          </a:p>
          <a:p>
            <a:endParaRPr lang="en-US" dirty="0"/>
          </a:p>
          <a:p>
            <a:endParaRPr lang="en-US" dirty="0"/>
          </a:p>
        </p:txBody>
      </p:sp>
      <p:sp>
        <p:nvSpPr>
          <p:cNvPr id="4" name="TextBox 3"/>
          <p:cNvSpPr txBox="1"/>
          <p:nvPr/>
        </p:nvSpPr>
        <p:spPr>
          <a:xfrm>
            <a:off x="1496035" y="868680"/>
            <a:ext cx="5410900" cy="461665"/>
          </a:xfrm>
          <a:prstGeom prst="rect">
            <a:avLst/>
          </a:prstGeom>
          <a:noFill/>
        </p:spPr>
        <p:txBody>
          <a:bodyPr wrap="square" rtlCol="0">
            <a:spAutoFit/>
          </a:bodyPr>
          <a:lstStyle/>
          <a:p>
            <a:r>
              <a:rPr lang="en-US" sz="2400" dirty="0"/>
              <a:t>Linear Discriminant Analysis</a:t>
            </a:r>
          </a:p>
        </p:txBody>
      </p:sp>
    </p:spTree>
    <p:extLst>
      <p:ext uri="{BB962C8B-B14F-4D97-AF65-F5344CB8AC3E}">
        <p14:creationId xmlns:p14="http://schemas.microsoft.com/office/powerpoint/2010/main" val="264989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1220AD-4444-4A3D-9349-A0DCEE70BC29}"/>
              </a:ext>
            </a:extLst>
          </p:cNvPr>
          <p:cNvSpPr txBox="1"/>
          <p:nvPr/>
        </p:nvSpPr>
        <p:spPr>
          <a:xfrm>
            <a:off x="1837189" y="385894"/>
            <a:ext cx="5184396" cy="461665"/>
          </a:xfrm>
          <a:prstGeom prst="rect">
            <a:avLst/>
          </a:prstGeom>
          <a:noFill/>
        </p:spPr>
        <p:txBody>
          <a:bodyPr wrap="square" rtlCol="0">
            <a:spAutoFit/>
          </a:bodyPr>
          <a:lstStyle/>
          <a:p>
            <a:r>
              <a:rPr lang="en-US" sz="2400" b="1" dirty="0"/>
              <a:t>LINEAR DISCRIMINANT ANALYSIS (LDA)</a:t>
            </a:r>
            <a:endParaRPr lang="en-IN" sz="2400" b="1" dirty="0"/>
          </a:p>
        </p:txBody>
      </p:sp>
      <p:pic>
        <p:nvPicPr>
          <p:cNvPr id="4" name="Picture 3">
            <a:extLst>
              <a:ext uri="{FF2B5EF4-FFF2-40B4-BE49-F238E27FC236}">
                <a16:creationId xmlns:a16="http://schemas.microsoft.com/office/drawing/2014/main" id="{735D0CE5-E19A-414C-8F30-75912E474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189" y="939566"/>
            <a:ext cx="6856274" cy="3917660"/>
          </a:xfrm>
          <a:prstGeom prst="rect">
            <a:avLst/>
          </a:prstGeom>
        </p:spPr>
      </p:pic>
    </p:spTree>
    <p:extLst>
      <p:ext uri="{BB962C8B-B14F-4D97-AF65-F5344CB8AC3E}">
        <p14:creationId xmlns:p14="http://schemas.microsoft.com/office/powerpoint/2010/main" val="2486255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5302" y="1661021"/>
            <a:ext cx="7868873" cy="3416320"/>
          </a:xfrm>
          <a:prstGeom prst="rect">
            <a:avLst/>
          </a:prstGeom>
        </p:spPr>
        <p:txBody>
          <a:bodyPr wrap="square">
            <a:spAutoFit/>
          </a:bodyPr>
          <a:lstStyle/>
          <a:p>
            <a:pPr marL="285750" indent="-285750">
              <a:buFont typeface="Arial" panose="020B0604020202020204" pitchFamily="34" charset="0"/>
              <a:buChar char="•"/>
            </a:pPr>
            <a:r>
              <a:rPr lang="en-US" dirty="0"/>
              <a:t>Naïve Bayes algorithm is a supervised learning algorithm, which is based on Bayes theorem and used for solving classification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mainly used in </a:t>
            </a:r>
            <a:r>
              <a:rPr lang="en-US" i="1" dirty="0"/>
              <a:t>text classification</a:t>
            </a:r>
            <a:r>
              <a:rPr lang="en-US" dirty="0"/>
              <a:t> that includes a high-dimensional training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Naïve Bayes Classifier is one of the simple and most effective Classification algorithms which helps in building the fast machine learning models that can make quick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probabilistic classifier, which means it predicts on the basis of the probability of an object.</a:t>
            </a:r>
          </a:p>
        </p:txBody>
      </p:sp>
      <p:sp>
        <p:nvSpPr>
          <p:cNvPr id="4" name="TextBox 3"/>
          <p:cNvSpPr txBox="1"/>
          <p:nvPr/>
        </p:nvSpPr>
        <p:spPr>
          <a:xfrm>
            <a:off x="2055302" y="796954"/>
            <a:ext cx="6056852" cy="461665"/>
          </a:xfrm>
          <a:prstGeom prst="rect">
            <a:avLst/>
          </a:prstGeom>
          <a:noFill/>
        </p:spPr>
        <p:txBody>
          <a:bodyPr wrap="square" rtlCol="0">
            <a:spAutoFit/>
          </a:bodyPr>
          <a:lstStyle/>
          <a:p>
            <a:r>
              <a:rPr lang="en-US" sz="2400" b="1" dirty="0"/>
              <a:t>Naïve Bayes Algorithm</a:t>
            </a:r>
          </a:p>
        </p:txBody>
      </p:sp>
    </p:spTree>
    <p:extLst>
      <p:ext uri="{BB962C8B-B14F-4D97-AF65-F5344CB8AC3E}">
        <p14:creationId xmlns:p14="http://schemas.microsoft.com/office/powerpoint/2010/main" val="2936887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22BE-F3B8-4010-B4C2-A0096FAAC6D3}"/>
              </a:ext>
            </a:extLst>
          </p:cNvPr>
          <p:cNvSpPr>
            <a:spLocks noGrp="1"/>
          </p:cNvSpPr>
          <p:nvPr>
            <p:ph type="title"/>
          </p:nvPr>
        </p:nvSpPr>
        <p:spPr/>
        <p:txBody>
          <a:bodyPr/>
          <a:lstStyle/>
          <a:p>
            <a:pPr algn="ctr"/>
            <a:r>
              <a:rPr lang="en-IN" b="1" dirty="0"/>
              <a:t>Project Objective </a:t>
            </a:r>
          </a:p>
        </p:txBody>
      </p:sp>
      <p:sp>
        <p:nvSpPr>
          <p:cNvPr id="3" name="Content Placeholder 2">
            <a:extLst>
              <a:ext uri="{FF2B5EF4-FFF2-40B4-BE49-F238E27FC236}">
                <a16:creationId xmlns:a16="http://schemas.microsoft.com/office/drawing/2014/main" id="{0AE552C2-7138-4A55-9E8B-01BBD2DEE804}"/>
              </a:ext>
            </a:extLst>
          </p:cNvPr>
          <p:cNvSpPr>
            <a:spLocks noGrp="1"/>
          </p:cNvSpPr>
          <p:nvPr>
            <p:ph idx="1"/>
          </p:nvPr>
        </p:nvSpPr>
        <p:spPr>
          <a:xfrm>
            <a:off x="1197947" y="2095500"/>
            <a:ext cx="9957733" cy="1450757"/>
          </a:xfrm>
        </p:spPr>
        <p:txBody>
          <a:bodyPr>
            <a:normAutofit fontScale="92500"/>
          </a:bodyPr>
          <a:lstStyle/>
          <a:p>
            <a:pPr marL="457200" indent="-457200" algn="just">
              <a:buFont typeface="+mj-lt"/>
              <a:buAutoNum type="arabicPeriod"/>
            </a:pPr>
            <a:r>
              <a:rPr lang="en-US" dirty="0"/>
              <a:t>Objective of the project is identification of ADHD disease by creating a machine learning model.</a:t>
            </a:r>
          </a:p>
          <a:p>
            <a:pPr marL="457200" indent="-457200" algn="just">
              <a:buFont typeface="+mj-lt"/>
              <a:buAutoNum type="arabicPeriod"/>
            </a:pPr>
            <a:r>
              <a:rPr lang="en-US" dirty="0"/>
              <a:t>We will provide a technical aid to this problem by understanding brain spatial arrangement using phenotypic data , build Machine Learning Model and last attaining a decent accuracy percentage of ADHD disease prediction. </a:t>
            </a:r>
            <a:endParaRPr lang="en-IN" dirty="0"/>
          </a:p>
        </p:txBody>
      </p:sp>
      <p:pic>
        <p:nvPicPr>
          <p:cNvPr id="5" name="Picture 4">
            <a:extLst>
              <a:ext uri="{FF2B5EF4-FFF2-40B4-BE49-F238E27FC236}">
                <a16:creationId xmlns:a16="http://schemas.microsoft.com/office/drawing/2014/main" id="{A2B2155C-8227-47F9-81B2-0C252DBF90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093" b="7478"/>
          <a:stretch/>
        </p:blipFill>
        <p:spPr>
          <a:xfrm>
            <a:off x="3711836" y="3748592"/>
            <a:ext cx="4610100" cy="2095500"/>
          </a:xfrm>
          <a:prstGeom prst="rect">
            <a:avLst/>
          </a:prstGeom>
        </p:spPr>
      </p:pic>
    </p:spTree>
    <p:extLst>
      <p:ext uri="{BB962C8B-B14F-4D97-AF65-F5344CB8AC3E}">
        <p14:creationId xmlns:p14="http://schemas.microsoft.com/office/powerpoint/2010/main" val="2787753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8A8F22-9EA8-4E30-A17B-92AF711A1BB1}"/>
              </a:ext>
            </a:extLst>
          </p:cNvPr>
          <p:cNvSpPr txBox="1"/>
          <p:nvPr/>
        </p:nvSpPr>
        <p:spPr>
          <a:xfrm>
            <a:off x="2306973" y="578840"/>
            <a:ext cx="5352176" cy="461665"/>
          </a:xfrm>
          <a:prstGeom prst="rect">
            <a:avLst/>
          </a:prstGeom>
          <a:noFill/>
        </p:spPr>
        <p:txBody>
          <a:bodyPr wrap="square" rtlCol="0">
            <a:spAutoFit/>
          </a:bodyPr>
          <a:lstStyle/>
          <a:p>
            <a:r>
              <a:rPr lang="en-US" sz="2400" b="1" dirty="0"/>
              <a:t>Gaussian Naïve Bayes</a:t>
            </a:r>
            <a:endParaRPr lang="en-IN" sz="2400" b="1" dirty="0"/>
          </a:p>
        </p:txBody>
      </p:sp>
      <p:pic>
        <p:nvPicPr>
          <p:cNvPr id="4" name="Picture 3">
            <a:extLst>
              <a:ext uri="{FF2B5EF4-FFF2-40B4-BE49-F238E27FC236}">
                <a16:creationId xmlns:a16="http://schemas.microsoft.com/office/drawing/2014/main" id="{07D3DEAD-60B5-44A0-91D3-473CC21FE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973" y="1455451"/>
            <a:ext cx="7222921" cy="4173561"/>
          </a:xfrm>
          <a:prstGeom prst="rect">
            <a:avLst/>
          </a:prstGeom>
        </p:spPr>
      </p:pic>
    </p:spTree>
    <p:extLst>
      <p:ext uri="{BB962C8B-B14F-4D97-AF65-F5344CB8AC3E}">
        <p14:creationId xmlns:p14="http://schemas.microsoft.com/office/powerpoint/2010/main" val="1538721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5F64-4E1F-4E58-8179-546CBF4EC3C4}"/>
              </a:ext>
            </a:extLst>
          </p:cNvPr>
          <p:cNvSpPr>
            <a:spLocks noGrp="1"/>
          </p:cNvSpPr>
          <p:nvPr>
            <p:ph type="title"/>
          </p:nvPr>
        </p:nvSpPr>
        <p:spPr/>
        <p:txBody>
          <a:bodyPr/>
          <a:lstStyle/>
          <a:p>
            <a:pPr algn="ctr"/>
            <a:r>
              <a:rPr lang="en-IN" b="1" dirty="0">
                <a:latin typeface="+mn-lt"/>
              </a:rPr>
              <a:t>COMPARATIVE ANALYSIS OF VARIOUS MACHINE LEARING MODEL USED</a:t>
            </a:r>
          </a:p>
        </p:txBody>
      </p:sp>
      <p:graphicFrame>
        <p:nvGraphicFramePr>
          <p:cNvPr id="3" name="Table 3">
            <a:extLst>
              <a:ext uri="{FF2B5EF4-FFF2-40B4-BE49-F238E27FC236}">
                <a16:creationId xmlns:a16="http://schemas.microsoft.com/office/drawing/2014/main" id="{3432749B-3DF6-4BD6-AD42-FE5ECA9A80F4}"/>
              </a:ext>
            </a:extLst>
          </p:cNvPr>
          <p:cNvGraphicFramePr>
            <a:graphicFrameLocks noGrp="1"/>
          </p:cNvGraphicFramePr>
          <p:nvPr>
            <p:extLst>
              <p:ext uri="{D42A27DB-BD31-4B8C-83A1-F6EECF244321}">
                <p14:modId xmlns:p14="http://schemas.microsoft.com/office/powerpoint/2010/main" val="1604962672"/>
              </p:ext>
            </p:extLst>
          </p:nvPr>
        </p:nvGraphicFramePr>
        <p:xfrm>
          <a:off x="1237102" y="2375203"/>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76133681"/>
                    </a:ext>
                  </a:extLst>
                </a:gridCol>
                <a:gridCol w="4064000">
                  <a:extLst>
                    <a:ext uri="{9D8B030D-6E8A-4147-A177-3AD203B41FA5}">
                      <a16:colId xmlns:a16="http://schemas.microsoft.com/office/drawing/2014/main" val="4164904160"/>
                    </a:ext>
                  </a:extLst>
                </a:gridCol>
              </a:tblGrid>
              <a:tr h="370840">
                <a:tc>
                  <a:txBody>
                    <a:bodyPr/>
                    <a:lstStyle/>
                    <a:p>
                      <a:pPr algn="ctr"/>
                      <a:r>
                        <a:rPr lang="en-IN" dirty="0"/>
                        <a:t>MODEL</a:t>
                      </a:r>
                    </a:p>
                  </a:txBody>
                  <a:tcPr/>
                </a:tc>
                <a:tc>
                  <a:txBody>
                    <a:bodyPr/>
                    <a:lstStyle/>
                    <a:p>
                      <a:pPr algn="ctr"/>
                      <a:r>
                        <a:rPr lang="en-IN" dirty="0"/>
                        <a:t>ACCURACY</a:t>
                      </a:r>
                    </a:p>
                  </a:txBody>
                  <a:tcPr/>
                </a:tc>
                <a:extLst>
                  <a:ext uri="{0D108BD9-81ED-4DB2-BD59-A6C34878D82A}">
                    <a16:rowId xmlns:a16="http://schemas.microsoft.com/office/drawing/2014/main" val="2832510250"/>
                  </a:ext>
                </a:extLst>
              </a:tr>
              <a:tr h="370840">
                <a:tc>
                  <a:txBody>
                    <a:bodyPr/>
                    <a:lstStyle/>
                    <a:p>
                      <a:pPr algn="ctr"/>
                      <a:r>
                        <a:rPr lang="en-IN" dirty="0"/>
                        <a:t>Support Vector Machine</a:t>
                      </a:r>
                    </a:p>
                  </a:txBody>
                  <a:tcPr/>
                </a:tc>
                <a:tc>
                  <a:txBody>
                    <a:bodyPr/>
                    <a:lstStyle/>
                    <a:p>
                      <a:pPr algn="ctr"/>
                      <a:r>
                        <a:rPr lang="en-IN" dirty="0"/>
                        <a:t>69 %</a:t>
                      </a:r>
                    </a:p>
                  </a:txBody>
                  <a:tcPr/>
                </a:tc>
                <a:extLst>
                  <a:ext uri="{0D108BD9-81ED-4DB2-BD59-A6C34878D82A}">
                    <a16:rowId xmlns:a16="http://schemas.microsoft.com/office/drawing/2014/main" val="2426402414"/>
                  </a:ext>
                </a:extLst>
              </a:tr>
              <a:tr h="370840">
                <a:tc>
                  <a:txBody>
                    <a:bodyPr/>
                    <a:lstStyle/>
                    <a:p>
                      <a:pPr algn="ctr"/>
                      <a:r>
                        <a:rPr lang="en-IN" dirty="0"/>
                        <a:t>Decision Tree Algorithm</a:t>
                      </a:r>
                    </a:p>
                  </a:txBody>
                  <a:tcPr/>
                </a:tc>
                <a:tc>
                  <a:txBody>
                    <a:bodyPr/>
                    <a:lstStyle/>
                    <a:p>
                      <a:pPr algn="ctr"/>
                      <a:r>
                        <a:rPr lang="en-IN" dirty="0"/>
                        <a:t>50 %</a:t>
                      </a:r>
                    </a:p>
                  </a:txBody>
                  <a:tcPr/>
                </a:tc>
                <a:extLst>
                  <a:ext uri="{0D108BD9-81ED-4DB2-BD59-A6C34878D82A}">
                    <a16:rowId xmlns:a16="http://schemas.microsoft.com/office/drawing/2014/main" val="3475644977"/>
                  </a:ext>
                </a:extLst>
              </a:tr>
              <a:tr h="370840">
                <a:tc>
                  <a:txBody>
                    <a:bodyPr/>
                    <a:lstStyle/>
                    <a:p>
                      <a:pPr algn="ctr"/>
                      <a:r>
                        <a:rPr lang="en-IN" dirty="0"/>
                        <a:t>Logistic Regressor Classifier</a:t>
                      </a:r>
                    </a:p>
                  </a:txBody>
                  <a:tcPr/>
                </a:tc>
                <a:tc>
                  <a:txBody>
                    <a:bodyPr/>
                    <a:lstStyle/>
                    <a:p>
                      <a:pPr algn="ctr"/>
                      <a:r>
                        <a:rPr lang="en-IN" dirty="0"/>
                        <a:t>60 %</a:t>
                      </a:r>
                    </a:p>
                  </a:txBody>
                  <a:tcPr/>
                </a:tc>
                <a:extLst>
                  <a:ext uri="{0D108BD9-81ED-4DB2-BD59-A6C34878D82A}">
                    <a16:rowId xmlns:a16="http://schemas.microsoft.com/office/drawing/2014/main" val="2070707374"/>
                  </a:ext>
                </a:extLst>
              </a:tr>
              <a:tr h="370840">
                <a:tc>
                  <a:txBody>
                    <a:bodyPr/>
                    <a:lstStyle/>
                    <a:p>
                      <a:pPr algn="ctr"/>
                      <a:r>
                        <a:rPr lang="en-US" sz="1800" dirty="0"/>
                        <a:t>KNN Classifier</a:t>
                      </a:r>
                      <a:endParaRPr lang="en-IN" dirty="0"/>
                    </a:p>
                  </a:txBody>
                  <a:tcPr/>
                </a:tc>
                <a:tc>
                  <a:txBody>
                    <a:bodyPr/>
                    <a:lstStyle/>
                    <a:p>
                      <a:pPr algn="ctr"/>
                      <a:r>
                        <a:rPr lang="en-IN" dirty="0"/>
                        <a:t>60 %</a:t>
                      </a:r>
                    </a:p>
                  </a:txBody>
                  <a:tcPr/>
                </a:tc>
                <a:extLst>
                  <a:ext uri="{0D108BD9-81ED-4DB2-BD59-A6C34878D82A}">
                    <a16:rowId xmlns:a16="http://schemas.microsoft.com/office/drawing/2014/main" val="39151695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Linear Discriminant Analysis</a:t>
                      </a:r>
                    </a:p>
                  </a:txBody>
                  <a:tcPr/>
                </a:tc>
                <a:tc>
                  <a:txBody>
                    <a:bodyPr/>
                    <a:lstStyle/>
                    <a:p>
                      <a:pPr algn="ctr"/>
                      <a:r>
                        <a:rPr lang="en-IN"/>
                        <a:t>67 </a:t>
                      </a:r>
                      <a:r>
                        <a:rPr lang="en-IN" dirty="0"/>
                        <a:t>%</a:t>
                      </a:r>
                    </a:p>
                  </a:txBody>
                  <a:tcPr/>
                </a:tc>
                <a:extLst>
                  <a:ext uri="{0D108BD9-81ED-4DB2-BD59-A6C34878D82A}">
                    <a16:rowId xmlns:a16="http://schemas.microsoft.com/office/drawing/2014/main" val="2629901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Naïve Bayes Algorithm</a:t>
                      </a:r>
                    </a:p>
                  </a:txBody>
                  <a:tcPr/>
                </a:tc>
                <a:tc>
                  <a:txBody>
                    <a:bodyPr/>
                    <a:lstStyle/>
                    <a:p>
                      <a:pPr algn="ctr"/>
                      <a:r>
                        <a:rPr lang="en-IN" dirty="0"/>
                        <a:t>32 %</a:t>
                      </a:r>
                    </a:p>
                  </a:txBody>
                  <a:tcPr/>
                </a:tc>
                <a:extLst>
                  <a:ext uri="{0D108BD9-81ED-4DB2-BD59-A6C34878D82A}">
                    <a16:rowId xmlns:a16="http://schemas.microsoft.com/office/drawing/2014/main" val="3555302632"/>
                  </a:ext>
                </a:extLst>
              </a:tr>
            </a:tbl>
          </a:graphicData>
        </a:graphic>
      </p:graphicFrame>
    </p:spTree>
    <p:extLst>
      <p:ext uri="{BB962C8B-B14F-4D97-AF65-F5344CB8AC3E}">
        <p14:creationId xmlns:p14="http://schemas.microsoft.com/office/powerpoint/2010/main" val="1723828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0A28-C1AF-4185-9A40-D4252DEAF064}"/>
              </a:ext>
            </a:extLst>
          </p:cNvPr>
          <p:cNvSpPr>
            <a:spLocks noGrp="1"/>
          </p:cNvSpPr>
          <p:nvPr>
            <p:ph type="title"/>
          </p:nvPr>
        </p:nvSpPr>
        <p:spPr/>
        <p:txBody>
          <a:bodyPr/>
          <a:lstStyle/>
          <a:p>
            <a:r>
              <a:rPr lang="en-US" dirty="0"/>
              <a:t>Graphical Comparison of Accuracy</a:t>
            </a:r>
            <a:endParaRPr lang="en-IN" dirty="0"/>
          </a:p>
        </p:txBody>
      </p:sp>
      <p:pic>
        <p:nvPicPr>
          <p:cNvPr id="4" name="Picture 3">
            <a:extLst>
              <a:ext uri="{FF2B5EF4-FFF2-40B4-BE49-F238E27FC236}">
                <a16:creationId xmlns:a16="http://schemas.microsoft.com/office/drawing/2014/main" id="{21788198-76D7-424A-9386-D79A570AB5F7}"/>
              </a:ext>
            </a:extLst>
          </p:cNvPr>
          <p:cNvPicPr>
            <a:picLocks noChangeAspect="1"/>
          </p:cNvPicPr>
          <p:nvPr/>
        </p:nvPicPr>
        <p:blipFill rotWithShape="1">
          <a:blip r:embed="rId2">
            <a:extLst>
              <a:ext uri="{28A0092B-C50C-407E-A947-70E740481C1C}">
                <a14:useLocalDpi xmlns:a14="http://schemas.microsoft.com/office/drawing/2010/main" val="0"/>
              </a:ext>
            </a:extLst>
          </a:blip>
          <a:srcRect l="2803" r="2123"/>
          <a:stretch/>
        </p:blipFill>
        <p:spPr>
          <a:xfrm>
            <a:off x="1266738" y="2299949"/>
            <a:ext cx="5746458" cy="3480066"/>
          </a:xfrm>
          <a:prstGeom prst="rect">
            <a:avLst/>
          </a:prstGeom>
        </p:spPr>
      </p:pic>
    </p:spTree>
    <p:extLst>
      <p:ext uri="{BB962C8B-B14F-4D97-AF65-F5344CB8AC3E}">
        <p14:creationId xmlns:p14="http://schemas.microsoft.com/office/powerpoint/2010/main" val="2317299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70B5A3-B707-4FC1-8047-AA2EB7940BE7}"/>
              </a:ext>
            </a:extLst>
          </p:cNvPr>
          <p:cNvSpPr txBox="1"/>
          <p:nvPr/>
        </p:nvSpPr>
        <p:spPr>
          <a:xfrm>
            <a:off x="2484539" y="224654"/>
            <a:ext cx="7222921" cy="769441"/>
          </a:xfrm>
          <a:prstGeom prst="rect">
            <a:avLst/>
          </a:prstGeom>
          <a:noFill/>
        </p:spPr>
        <p:txBody>
          <a:bodyPr wrap="square" rtlCol="0">
            <a:spAutoFit/>
          </a:bodyPr>
          <a:lstStyle/>
          <a:p>
            <a:r>
              <a:rPr lang="en-IN" sz="4400" b="1" dirty="0">
                <a:latin typeface="+mj-lt"/>
              </a:rPr>
              <a:t>	GRAPHICAL USER INTERFACE</a:t>
            </a:r>
          </a:p>
        </p:txBody>
      </p:sp>
      <p:pic>
        <p:nvPicPr>
          <p:cNvPr id="5" name="Picture 4">
            <a:extLst>
              <a:ext uri="{FF2B5EF4-FFF2-40B4-BE49-F238E27FC236}">
                <a16:creationId xmlns:a16="http://schemas.microsoft.com/office/drawing/2014/main" id="{85DAD26A-3C80-44A3-A4CB-3433D97B6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397" y="931178"/>
            <a:ext cx="9192053" cy="5199958"/>
          </a:xfrm>
          <a:prstGeom prst="rect">
            <a:avLst/>
          </a:prstGeom>
        </p:spPr>
      </p:pic>
    </p:spTree>
    <p:extLst>
      <p:ext uri="{BB962C8B-B14F-4D97-AF65-F5344CB8AC3E}">
        <p14:creationId xmlns:p14="http://schemas.microsoft.com/office/powerpoint/2010/main" val="1029848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1A9FF-9B01-4532-A202-DA9FCE926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603" y="755009"/>
            <a:ext cx="8856965" cy="4655398"/>
          </a:xfrm>
          <a:prstGeom prst="rect">
            <a:avLst/>
          </a:prstGeom>
        </p:spPr>
      </p:pic>
    </p:spTree>
    <p:extLst>
      <p:ext uri="{BB962C8B-B14F-4D97-AF65-F5344CB8AC3E}">
        <p14:creationId xmlns:p14="http://schemas.microsoft.com/office/powerpoint/2010/main" val="314092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D2E99-4BFD-4894-AE67-6DE68800EE51}"/>
              </a:ext>
            </a:extLst>
          </p:cNvPr>
          <p:cNvSpPr>
            <a:spLocks noGrp="1"/>
          </p:cNvSpPr>
          <p:nvPr>
            <p:ph type="title"/>
          </p:nvPr>
        </p:nvSpPr>
        <p:spPr/>
        <p:txBody>
          <a:bodyPr/>
          <a:lstStyle/>
          <a:p>
            <a:r>
              <a:rPr lang="en-IN" dirty="0"/>
              <a:t>Stakeholders</a:t>
            </a:r>
          </a:p>
        </p:txBody>
      </p:sp>
      <p:sp>
        <p:nvSpPr>
          <p:cNvPr id="3" name="Content Placeholder 2">
            <a:extLst>
              <a:ext uri="{FF2B5EF4-FFF2-40B4-BE49-F238E27FC236}">
                <a16:creationId xmlns:a16="http://schemas.microsoft.com/office/drawing/2014/main" id="{F7D65C82-9F6C-4908-BAC8-793F6499BBE9}"/>
              </a:ext>
            </a:extLst>
          </p:cNvPr>
          <p:cNvSpPr>
            <a:spLocks noGrp="1"/>
          </p:cNvSpPr>
          <p:nvPr>
            <p:ph idx="1"/>
          </p:nvPr>
        </p:nvSpPr>
        <p:spPr>
          <a:xfrm>
            <a:off x="1097280" y="2241974"/>
            <a:ext cx="10058400" cy="1187026"/>
          </a:xfrm>
        </p:spPr>
        <p:txBody>
          <a:bodyPr/>
          <a:lstStyle/>
          <a:p>
            <a:r>
              <a:rPr lang="en-US" dirty="0"/>
              <a:t>This project will be extremely helpful in prediction of ADHD in early stages among children and adults suffering from this mental illness. Also it will reduce the burden of hospital in conducting these tests and generating the report as our model will provide the same result or even better. </a:t>
            </a:r>
            <a:endParaRPr lang="en-IN" dirty="0"/>
          </a:p>
        </p:txBody>
      </p:sp>
      <p:pic>
        <p:nvPicPr>
          <p:cNvPr id="5" name="Picture 4">
            <a:extLst>
              <a:ext uri="{FF2B5EF4-FFF2-40B4-BE49-F238E27FC236}">
                <a16:creationId xmlns:a16="http://schemas.microsoft.com/office/drawing/2014/main" id="{6EA26DAE-1FE1-4169-87A8-91305CB87954}"/>
              </a:ext>
            </a:extLst>
          </p:cNvPr>
          <p:cNvPicPr>
            <a:picLocks noChangeAspect="1"/>
          </p:cNvPicPr>
          <p:nvPr/>
        </p:nvPicPr>
        <p:blipFill rotWithShape="1">
          <a:blip r:embed="rId2">
            <a:extLst>
              <a:ext uri="{28A0092B-C50C-407E-A947-70E740481C1C}">
                <a14:useLocalDpi xmlns:a14="http://schemas.microsoft.com/office/drawing/2010/main" val="0"/>
              </a:ext>
            </a:extLst>
          </a:blip>
          <a:srcRect b="5778"/>
          <a:stretch/>
        </p:blipFill>
        <p:spPr>
          <a:xfrm>
            <a:off x="8183880" y="3933614"/>
            <a:ext cx="1679448" cy="1864614"/>
          </a:xfrm>
          <a:prstGeom prst="rect">
            <a:avLst/>
          </a:prstGeom>
        </p:spPr>
      </p:pic>
      <p:pic>
        <p:nvPicPr>
          <p:cNvPr id="7" name="Picture 6">
            <a:extLst>
              <a:ext uri="{FF2B5EF4-FFF2-40B4-BE49-F238E27FC236}">
                <a16:creationId xmlns:a16="http://schemas.microsoft.com/office/drawing/2014/main" id="{77533F41-1907-40E3-B228-ECE45D65DFF9}"/>
              </a:ext>
            </a:extLst>
          </p:cNvPr>
          <p:cNvPicPr>
            <a:picLocks noChangeAspect="1"/>
          </p:cNvPicPr>
          <p:nvPr/>
        </p:nvPicPr>
        <p:blipFill rotWithShape="1">
          <a:blip r:embed="rId3">
            <a:extLst>
              <a:ext uri="{28A0092B-C50C-407E-A947-70E740481C1C}">
                <a14:useLocalDpi xmlns:a14="http://schemas.microsoft.com/office/drawing/2010/main" val="0"/>
              </a:ext>
            </a:extLst>
          </a:blip>
          <a:srcRect t="10255" b="15461"/>
          <a:stretch/>
        </p:blipFill>
        <p:spPr>
          <a:xfrm>
            <a:off x="1097280" y="3512990"/>
            <a:ext cx="3131820" cy="2505456"/>
          </a:xfrm>
          <a:prstGeom prst="rect">
            <a:avLst/>
          </a:prstGeom>
        </p:spPr>
      </p:pic>
      <p:cxnSp>
        <p:nvCxnSpPr>
          <p:cNvPr id="9" name="Straight Arrow Connector 8">
            <a:extLst>
              <a:ext uri="{FF2B5EF4-FFF2-40B4-BE49-F238E27FC236}">
                <a16:creationId xmlns:a16="http://schemas.microsoft.com/office/drawing/2014/main" id="{003B2926-1C19-42D7-877A-CD9A54495616}"/>
              </a:ext>
            </a:extLst>
          </p:cNvPr>
          <p:cNvCxnSpPr/>
          <p:nvPr/>
        </p:nvCxnSpPr>
        <p:spPr>
          <a:xfrm>
            <a:off x="4754880" y="4846320"/>
            <a:ext cx="3108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3DEA916-2B39-4BA2-8A9B-0C28C211A2BE}"/>
              </a:ext>
            </a:extLst>
          </p:cNvPr>
          <p:cNvSpPr txBox="1"/>
          <p:nvPr/>
        </p:nvSpPr>
        <p:spPr>
          <a:xfrm>
            <a:off x="4709160" y="4241307"/>
            <a:ext cx="2994660" cy="523220"/>
          </a:xfrm>
          <a:prstGeom prst="rect">
            <a:avLst/>
          </a:prstGeom>
          <a:noFill/>
        </p:spPr>
        <p:txBody>
          <a:bodyPr wrap="square" rtlCol="0">
            <a:spAutoFit/>
          </a:bodyPr>
          <a:lstStyle/>
          <a:p>
            <a:r>
              <a:rPr lang="en-US" sz="1400" dirty="0"/>
              <a:t>Referred to Doctor through the prediction system</a:t>
            </a:r>
            <a:endParaRPr lang="en-IN" sz="1400" dirty="0"/>
          </a:p>
        </p:txBody>
      </p:sp>
    </p:spTree>
    <p:extLst>
      <p:ext uri="{BB962C8B-B14F-4D97-AF65-F5344CB8AC3E}">
        <p14:creationId xmlns:p14="http://schemas.microsoft.com/office/powerpoint/2010/main" val="541715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306525B-F6E1-4714-837E-7E9F5E1B82A8}"/>
              </a:ext>
            </a:extLst>
          </p:cNvPr>
          <p:cNvGraphicFramePr>
            <a:graphicFrameLocks noChangeAspect="1"/>
          </p:cNvGraphicFramePr>
          <p:nvPr>
            <p:extLst>
              <p:ext uri="{D42A27DB-BD31-4B8C-83A1-F6EECF244321}">
                <p14:modId xmlns:p14="http://schemas.microsoft.com/office/powerpoint/2010/main" val="1597768815"/>
              </p:ext>
            </p:extLst>
          </p:nvPr>
        </p:nvGraphicFramePr>
        <p:xfrm>
          <a:off x="327025" y="555625"/>
          <a:ext cx="11201400" cy="6462713"/>
        </p:xfrm>
        <a:graphic>
          <a:graphicData uri="http://schemas.openxmlformats.org/presentationml/2006/ole">
            <mc:AlternateContent xmlns:mc="http://schemas.openxmlformats.org/markup-compatibility/2006">
              <mc:Choice xmlns:v="urn:schemas-microsoft-com:vml" Requires="v">
                <p:oleObj spid="_x0000_s2208" name="Document" r:id="rId3" imgW="12198019" imgH="6794693" progId="Word.Document.12">
                  <p:embed/>
                </p:oleObj>
              </mc:Choice>
              <mc:Fallback>
                <p:oleObj name="Document" r:id="rId3" imgW="12198019" imgH="6794693" progId="Word.Document.12">
                  <p:embed/>
                  <p:pic>
                    <p:nvPicPr>
                      <p:cNvPr id="0" name=""/>
                      <p:cNvPicPr/>
                      <p:nvPr/>
                    </p:nvPicPr>
                    <p:blipFill>
                      <a:blip r:embed="rId4"/>
                      <a:stretch>
                        <a:fillRect/>
                      </a:stretch>
                    </p:blipFill>
                    <p:spPr>
                      <a:xfrm>
                        <a:off x="327025" y="555625"/>
                        <a:ext cx="11201400" cy="6462713"/>
                      </a:xfrm>
                      <a:prstGeom prst="rect">
                        <a:avLst/>
                      </a:prstGeom>
                    </p:spPr>
                  </p:pic>
                </p:oleObj>
              </mc:Fallback>
            </mc:AlternateContent>
          </a:graphicData>
        </a:graphic>
      </p:graphicFrame>
    </p:spTree>
    <p:extLst>
      <p:ext uri="{BB962C8B-B14F-4D97-AF65-F5344CB8AC3E}">
        <p14:creationId xmlns:p14="http://schemas.microsoft.com/office/powerpoint/2010/main" val="775685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4F6105F-91FB-4C52-A6F7-314E3B8C92C8}"/>
              </a:ext>
            </a:extLst>
          </p:cNvPr>
          <p:cNvGraphicFramePr>
            <a:graphicFrameLocks noGrp="1"/>
          </p:cNvGraphicFramePr>
          <p:nvPr>
            <p:extLst>
              <p:ext uri="{D42A27DB-BD31-4B8C-83A1-F6EECF244321}">
                <p14:modId xmlns:p14="http://schemas.microsoft.com/office/powerpoint/2010/main" val="4260040195"/>
              </p:ext>
            </p:extLst>
          </p:nvPr>
        </p:nvGraphicFramePr>
        <p:xfrm>
          <a:off x="1197003" y="617603"/>
          <a:ext cx="9918410" cy="5053354"/>
        </p:xfrm>
        <a:graphic>
          <a:graphicData uri="http://schemas.openxmlformats.org/drawingml/2006/table">
            <a:tbl>
              <a:tblPr firstRow="1" firstCol="1" bandRow="1"/>
              <a:tblGrid>
                <a:gridCol w="2283468">
                  <a:extLst>
                    <a:ext uri="{9D8B030D-6E8A-4147-A177-3AD203B41FA5}">
                      <a16:colId xmlns:a16="http://schemas.microsoft.com/office/drawing/2014/main" val="3755755460"/>
                    </a:ext>
                  </a:extLst>
                </a:gridCol>
                <a:gridCol w="832381">
                  <a:extLst>
                    <a:ext uri="{9D8B030D-6E8A-4147-A177-3AD203B41FA5}">
                      <a16:colId xmlns:a16="http://schemas.microsoft.com/office/drawing/2014/main" val="715287850"/>
                    </a:ext>
                  </a:extLst>
                </a:gridCol>
                <a:gridCol w="832381">
                  <a:extLst>
                    <a:ext uri="{9D8B030D-6E8A-4147-A177-3AD203B41FA5}">
                      <a16:colId xmlns:a16="http://schemas.microsoft.com/office/drawing/2014/main" val="1327692007"/>
                    </a:ext>
                  </a:extLst>
                </a:gridCol>
                <a:gridCol w="298509">
                  <a:extLst>
                    <a:ext uri="{9D8B030D-6E8A-4147-A177-3AD203B41FA5}">
                      <a16:colId xmlns:a16="http://schemas.microsoft.com/office/drawing/2014/main" val="4183597565"/>
                    </a:ext>
                  </a:extLst>
                </a:gridCol>
                <a:gridCol w="298509">
                  <a:extLst>
                    <a:ext uri="{9D8B030D-6E8A-4147-A177-3AD203B41FA5}">
                      <a16:colId xmlns:a16="http://schemas.microsoft.com/office/drawing/2014/main" val="861915082"/>
                    </a:ext>
                  </a:extLst>
                </a:gridCol>
                <a:gridCol w="298509">
                  <a:extLst>
                    <a:ext uri="{9D8B030D-6E8A-4147-A177-3AD203B41FA5}">
                      <a16:colId xmlns:a16="http://schemas.microsoft.com/office/drawing/2014/main" val="2959626165"/>
                    </a:ext>
                  </a:extLst>
                </a:gridCol>
                <a:gridCol w="298509">
                  <a:extLst>
                    <a:ext uri="{9D8B030D-6E8A-4147-A177-3AD203B41FA5}">
                      <a16:colId xmlns:a16="http://schemas.microsoft.com/office/drawing/2014/main" val="2436848193"/>
                    </a:ext>
                  </a:extLst>
                </a:gridCol>
                <a:gridCol w="298509">
                  <a:extLst>
                    <a:ext uri="{9D8B030D-6E8A-4147-A177-3AD203B41FA5}">
                      <a16:colId xmlns:a16="http://schemas.microsoft.com/office/drawing/2014/main" val="1192505857"/>
                    </a:ext>
                  </a:extLst>
                </a:gridCol>
                <a:gridCol w="298509">
                  <a:extLst>
                    <a:ext uri="{9D8B030D-6E8A-4147-A177-3AD203B41FA5}">
                      <a16:colId xmlns:a16="http://schemas.microsoft.com/office/drawing/2014/main" val="2109569664"/>
                    </a:ext>
                  </a:extLst>
                </a:gridCol>
                <a:gridCol w="298509">
                  <a:extLst>
                    <a:ext uri="{9D8B030D-6E8A-4147-A177-3AD203B41FA5}">
                      <a16:colId xmlns:a16="http://schemas.microsoft.com/office/drawing/2014/main" val="1040231766"/>
                    </a:ext>
                  </a:extLst>
                </a:gridCol>
                <a:gridCol w="298509">
                  <a:extLst>
                    <a:ext uri="{9D8B030D-6E8A-4147-A177-3AD203B41FA5}">
                      <a16:colId xmlns:a16="http://schemas.microsoft.com/office/drawing/2014/main" val="765006530"/>
                    </a:ext>
                  </a:extLst>
                </a:gridCol>
                <a:gridCol w="298509">
                  <a:extLst>
                    <a:ext uri="{9D8B030D-6E8A-4147-A177-3AD203B41FA5}">
                      <a16:colId xmlns:a16="http://schemas.microsoft.com/office/drawing/2014/main" val="2703897514"/>
                    </a:ext>
                  </a:extLst>
                </a:gridCol>
                <a:gridCol w="298509">
                  <a:extLst>
                    <a:ext uri="{9D8B030D-6E8A-4147-A177-3AD203B41FA5}">
                      <a16:colId xmlns:a16="http://schemas.microsoft.com/office/drawing/2014/main" val="349777356"/>
                    </a:ext>
                  </a:extLst>
                </a:gridCol>
                <a:gridCol w="298509">
                  <a:extLst>
                    <a:ext uri="{9D8B030D-6E8A-4147-A177-3AD203B41FA5}">
                      <a16:colId xmlns:a16="http://schemas.microsoft.com/office/drawing/2014/main" val="1935993921"/>
                    </a:ext>
                  </a:extLst>
                </a:gridCol>
                <a:gridCol w="298509">
                  <a:extLst>
                    <a:ext uri="{9D8B030D-6E8A-4147-A177-3AD203B41FA5}">
                      <a16:colId xmlns:a16="http://schemas.microsoft.com/office/drawing/2014/main" val="629773746"/>
                    </a:ext>
                  </a:extLst>
                </a:gridCol>
                <a:gridCol w="298509">
                  <a:extLst>
                    <a:ext uri="{9D8B030D-6E8A-4147-A177-3AD203B41FA5}">
                      <a16:colId xmlns:a16="http://schemas.microsoft.com/office/drawing/2014/main" val="472368549"/>
                    </a:ext>
                  </a:extLst>
                </a:gridCol>
                <a:gridCol w="298509">
                  <a:extLst>
                    <a:ext uri="{9D8B030D-6E8A-4147-A177-3AD203B41FA5}">
                      <a16:colId xmlns:a16="http://schemas.microsoft.com/office/drawing/2014/main" val="450668597"/>
                    </a:ext>
                  </a:extLst>
                </a:gridCol>
                <a:gridCol w="298509">
                  <a:extLst>
                    <a:ext uri="{9D8B030D-6E8A-4147-A177-3AD203B41FA5}">
                      <a16:colId xmlns:a16="http://schemas.microsoft.com/office/drawing/2014/main" val="3594396123"/>
                    </a:ext>
                  </a:extLst>
                </a:gridCol>
                <a:gridCol w="298509">
                  <a:extLst>
                    <a:ext uri="{9D8B030D-6E8A-4147-A177-3AD203B41FA5}">
                      <a16:colId xmlns:a16="http://schemas.microsoft.com/office/drawing/2014/main" val="1557808403"/>
                    </a:ext>
                  </a:extLst>
                </a:gridCol>
                <a:gridCol w="298509">
                  <a:extLst>
                    <a:ext uri="{9D8B030D-6E8A-4147-A177-3AD203B41FA5}">
                      <a16:colId xmlns:a16="http://schemas.microsoft.com/office/drawing/2014/main" val="394875843"/>
                    </a:ext>
                  </a:extLst>
                </a:gridCol>
                <a:gridCol w="298509">
                  <a:extLst>
                    <a:ext uri="{9D8B030D-6E8A-4147-A177-3AD203B41FA5}">
                      <a16:colId xmlns:a16="http://schemas.microsoft.com/office/drawing/2014/main" val="275485780"/>
                    </a:ext>
                  </a:extLst>
                </a:gridCol>
                <a:gridCol w="298509">
                  <a:extLst>
                    <a:ext uri="{9D8B030D-6E8A-4147-A177-3AD203B41FA5}">
                      <a16:colId xmlns:a16="http://schemas.microsoft.com/office/drawing/2014/main" val="2657688861"/>
                    </a:ext>
                  </a:extLst>
                </a:gridCol>
                <a:gridCol w="298509">
                  <a:extLst>
                    <a:ext uri="{9D8B030D-6E8A-4147-A177-3AD203B41FA5}">
                      <a16:colId xmlns:a16="http://schemas.microsoft.com/office/drawing/2014/main" val="3733200288"/>
                    </a:ext>
                  </a:extLst>
                </a:gridCol>
              </a:tblGrid>
              <a:tr h="175603">
                <a:tc>
                  <a:txBody>
                    <a:bodyPr/>
                    <a:lstStyle/>
                    <a:p>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a:noFill/>
                    </a:lnL>
                    <a:lnR>
                      <a:noFill/>
                    </a:lnR>
                    <a:lnT>
                      <a:noFill/>
                    </a:lnT>
                    <a:lnB>
                      <a:noFill/>
                    </a:lnB>
                  </a:tcPr>
                </a:tc>
                <a:tc gridSpan="2">
                  <a:txBody>
                    <a:bodyPr/>
                    <a:lstStyle/>
                    <a:p>
                      <a:pPr algn="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a:noFill/>
                    </a:lnL>
                    <a:lnR>
                      <a:noFill/>
                    </a:lnR>
                    <a:lnT>
                      <a:noFill/>
                    </a:lnT>
                    <a:lnB>
                      <a:noFill/>
                    </a:lnB>
                  </a:tcPr>
                </a:tc>
                <a:tc hMerge="1">
                  <a:txBody>
                    <a:bodyPr/>
                    <a:lstStyle/>
                    <a:p>
                      <a:endParaRPr lang="en-IN"/>
                    </a:p>
                  </a:txBody>
                  <a:tcPr/>
                </a:tc>
                <a:tc gridSpan="20">
                  <a:txBody>
                    <a:bodyPr/>
                    <a:lstStyle/>
                    <a:p>
                      <a:r>
                        <a:rPr lang="en-IN" sz="800">
                          <a:effectLst/>
                          <a:latin typeface="Century Gothic" panose="020B0502020202020204" pitchFamily="34" charset="0"/>
                          <a:ea typeface="Times New Roman" panose="02020603050405020304" pitchFamily="18" charset="0"/>
                          <a:cs typeface="Times New Roman" panose="02020603050405020304" pitchFamily="18" charset="0"/>
                        </a:rPr>
                        <a:t> </a:t>
                      </a:r>
                    </a:p>
                  </a:txBody>
                  <a:tcPr marL="0" marR="0" marT="0" marB="0" anchor="ctr">
                    <a:lnL>
                      <a:noFill/>
                    </a:lnL>
                    <a:lnR>
                      <a:noFill/>
                    </a:lnR>
                    <a:lnT>
                      <a:noFill/>
                    </a:lnT>
                    <a:lnB w="12700" cap="flat" cmpd="sng" algn="ctr">
                      <a:solidFill>
                        <a:srgbClr val="80808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69748574"/>
                  </a:ext>
                </a:extLst>
              </a:tr>
              <a:tr h="280965">
                <a:tc>
                  <a:txBody>
                    <a:bodyPr/>
                    <a:lstStyle/>
                    <a:p>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a:noFill/>
                    </a:lnL>
                    <a:lnR>
                      <a:noFill/>
                    </a:lnR>
                    <a:lnT>
                      <a:noFill/>
                    </a:lnT>
                    <a:lnB>
                      <a:noFill/>
                    </a:lnB>
                  </a:tcPr>
                </a:tc>
                <a:tc gridSpan="2">
                  <a:txBody>
                    <a:bodyPr/>
                    <a:lstStyle/>
                    <a:p>
                      <a:pPr algn="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MONTH</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a:noFill/>
                    </a:lnL>
                    <a:lnR w="12700" cap="flat" cmpd="sng" algn="ctr">
                      <a:solidFill>
                        <a:srgbClr val="808080"/>
                      </a:solidFill>
                      <a:prstDash val="solid"/>
                      <a:round/>
                      <a:headEnd type="none" w="med" len="med"/>
                      <a:tailEnd type="none" w="med" len="med"/>
                    </a:lnR>
                    <a:lnT>
                      <a:noFill/>
                    </a:lnT>
                    <a:lnB>
                      <a:noFill/>
                    </a:lnB>
                  </a:tcPr>
                </a:tc>
                <a:tc hMerge="1">
                  <a:txBody>
                    <a:bodyPr/>
                    <a:lstStyle/>
                    <a:p>
                      <a:endParaRPr lang="en-IN"/>
                    </a:p>
                  </a:txBody>
                  <a:tcPr/>
                </a:tc>
                <a:tc gridSpan="5">
                  <a:txBody>
                    <a:bodyPr/>
                    <a:lstStyle/>
                    <a:p>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Feb</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March</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April</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May</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7375323"/>
                  </a:ext>
                </a:extLst>
              </a:tr>
              <a:tr h="280965">
                <a:tc>
                  <a:txBody>
                    <a:bodyPr/>
                    <a:lstStyle/>
                    <a:p>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Week</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3</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4</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5</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3</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4</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5</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3</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4</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5</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1</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2</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3</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4</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tc>
                  <a:txBody>
                    <a:bodyPr/>
                    <a:lstStyle/>
                    <a:p>
                      <a:pPr algn="ctr"/>
                      <a:r>
                        <a:rPr lang="en-US" sz="700" b="1">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5</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1603978515"/>
                  </a:ext>
                </a:extLst>
              </a:tr>
              <a:tr h="374621">
                <a:tc>
                  <a:txBody>
                    <a:bodyPr/>
                    <a:lstStyle/>
                    <a:p>
                      <a:r>
                        <a:rPr lang="en-US" sz="1000">
                          <a:effectLst/>
                          <a:latin typeface="Arial" panose="020B0604020202020204" pitchFamily="34" charset="0"/>
                          <a:ea typeface="Times New Roman" panose="02020603050405020304" pitchFamily="18" charset="0"/>
                          <a:cs typeface="Times New Roman" panose="02020603050405020304" pitchFamily="18" charset="0"/>
                        </a:rPr>
                        <a:t>Implementation of code and Testing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280655465"/>
                  </a:ext>
                </a:extLst>
              </a:tr>
              <a:tr h="280965">
                <a:tc>
                  <a:txBody>
                    <a:bodyPr/>
                    <a:lstStyle/>
                    <a:p>
                      <a:r>
                        <a:rPr lang="en-US" sz="1000">
                          <a:effectLst/>
                          <a:latin typeface="Arial" panose="020B0604020202020204" pitchFamily="34" charset="0"/>
                          <a:ea typeface="Times New Roman" panose="02020603050405020304" pitchFamily="18" charset="0"/>
                          <a:cs typeface="Times New Roman" panose="02020603050405020304" pitchFamily="18" charset="0"/>
                        </a:rPr>
                        <a:t>Error and Exception handling</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426045323"/>
                  </a:ext>
                </a:extLst>
              </a:tr>
              <a:tr h="280965">
                <a:tc>
                  <a:txBody>
                    <a:bodyPr/>
                    <a:lstStyle/>
                    <a:p>
                      <a:r>
                        <a:rPr lang="en-US" sz="1000" dirty="0">
                          <a:effectLst/>
                          <a:latin typeface="Arial" panose="020B0604020202020204" pitchFamily="34" charset="0"/>
                          <a:ea typeface="Times New Roman" panose="02020603050405020304" pitchFamily="18" charset="0"/>
                          <a:cs typeface="Times New Roman" panose="02020603050405020304" pitchFamily="18" charset="0"/>
                        </a:rPr>
                        <a:t>Documentation</a:t>
                      </a:r>
                      <a:endParaRPr lang="en-IN" sz="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F8F0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053519254"/>
                  </a:ext>
                </a:extLst>
              </a:tr>
              <a:tr h="374621">
                <a:tc>
                  <a:txBody>
                    <a:bodyPr/>
                    <a:lstStyle/>
                    <a:p>
                      <a:r>
                        <a:rPr lang="en-US" sz="1000" dirty="0">
                          <a:effectLst/>
                          <a:latin typeface="Arial" panose="020B0604020202020204" pitchFamily="34" charset="0"/>
                          <a:ea typeface="Times New Roman" panose="02020603050405020304" pitchFamily="18" charset="0"/>
                          <a:cs typeface="Times New Roman" panose="02020603050405020304" pitchFamily="18" charset="0"/>
                        </a:rPr>
                        <a:t>Risk Analysis</a:t>
                      </a:r>
                      <a:endParaRPr lang="en-IN" sz="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171717"/>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171717"/>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171717"/>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726532240"/>
                  </a:ext>
                </a:extLst>
              </a:tr>
              <a:tr h="382308">
                <a:tc>
                  <a:txBody>
                    <a:bodyPr/>
                    <a:lstStyle/>
                    <a:p>
                      <a:r>
                        <a:rPr lang="en-US" sz="1000">
                          <a:effectLst/>
                          <a:latin typeface="Arial" panose="020B0604020202020204" pitchFamily="34" charset="0"/>
                          <a:ea typeface="Times New Roman" panose="02020603050405020304" pitchFamily="18" charset="0"/>
                          <a:cs typeface="Times New Roman" panose="02020603050405020304" pitchFamily="18" charset="0"/>
                        </a:rPr>
                        <a:t>Findings, Checking for further Development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171717"/>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171717"/>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171717"/>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080239502"/>
                  </a:ext>
                </a:extLst>
              </a:tr>
              <a:tr h="374621">
                <a:tc>
                  <a:txBody>
                    <a:bodyPr/>
                    <a:lstStyle/>
                    <a:p>
                      <a:r>
                        <a:rPr lang="en-US" sz="1000">
                          <a:effectLst/>
                          <a:latin typeface="Arial" panose="020B0604020202020204" pitchFamily="34" charset="0"/>
                          <a:ea typeface="Times New Roman" panose="02020603050405020304" pitchFamily="18" charset="0"/>
                          <a:cs typeface="Times New Roman" panose="02020603050405020304" pitchFamily="18" charset="0"/>
                        </a:rPr>
                        <a:t>Final Deployment and Submission</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030A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030A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030A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030A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030A0"/>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421289433"/>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extLst>
                  <a:ext uri="{0D108BD9-81ED-4DB2-BD59-A6C34878D82A}">
                    <a16:rowId xmlns:a16="http://schemas.microsoft.com/office/drawing/2014/main" val="1933598759"/>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974234961"/>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821979041"/>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170835147"/>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07374374"/>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021059747"/>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166519938"/>
                  </a:ext>
                </a:extLst>
              </a:tr>
              <a:tr h="280965">
                <a:tc>
                  <a:txBody>
                    <a:bodyPr/>
                    <a:lstStyle/>
                    <a:p>
                      <a:r>
                        <a:rPr lang="en-US" sz="80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80808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ctr"/>
                      <a:r>
                        <a:rPr lang="en-US" sz="700" dirty="0">
                          <a:solidFill>
                            <a:srgbClr val="000000"/>
                          </a:solidFill>
                          <a:effectLst/>
                          <a:latin typeface="Century Gothic" panose="020B0502020202020204" pitchFamily="34" charset="0"/>
                          <a:ea typeface="Times New Roman" panose="02020603050405020304" pitchFamily="18" charset="0"/>
                          <a:cs typeface="Calibri" panose="020F0502020204030204" pitchFamily="34" charset="0"/>
                        </a:rPr>
                        <a:t> </a:t>
                      </a:r>
                      <a:endParaRPr lang="en-IN" sz="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56001" marR="56001" marT="0"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extLst>
                  <a:ext uri="{0D108BD9-81ED-4DB2-BD59-A6C34878D82A}">
                    <a16:rowId xmlns:a16="http://schemas.microsoft.com/office/drawing/2014/main" val="2977401962"/>
                  </a:ext>
                </a:extLst>
              </a:tr>
            </a:tbl>
          </a:graphicData>
        </a:graphic>
      </p:graphicFrame>
    </p:spTree>
    <p:extLst>
      <p:ext uri="{BB962C8B-B14F-4D97-AF65-F5344CB8AC3E}">
        <p14:creationId xmlns:p14="http://schemas.microsoft.com/office/powerpoint/2010/main" val="3121010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2D8B-CE00-4A06-A350-EBE9BCF65A32}"/>
              </a:ext>
            </a:extLst>
          </p:cNvPr>
          <p:cNvSpPr>
            <a:spLocks noGrp="1"/>
          </p:cNvSpPr>
          <p:nvPr>
            <p:ph type="title"/>
          </p:nvPr>
        </p:nvSpPr>
        <p:spPr>
          <a:xfrm>
            <a:off x="545843" y="200905"/>
            <a:ext cx="10058400" cy="1450757"/>
          </a:xfrm>
        </p:spPr>
        <p:txBody>
          <a:bodyPr/>
          <a:lstStyle/>
          <a:p>
            <a:pPr marL="742950" lvl="1" indent="-285750" algn="l"/>
            <a:r>
              <a:rPr lang="en-US" sz="4800" b="1" dirty="0">
                <a:solidFill>
                  <a:srgbClr val="222222"/>
                </a:solidFill>
                <a:effectLst/>
                <a:latin typeface="Calibri" panose="020F0502020204030204" pitchFamily="34" charset="0"/>
                <a:ea typeface="Times New Roman" panose="02020603050405020304" pitchFamily="18" charset="0"/>
              </a:rPr>
              <a:t> REFERENCES</a:t>
            </a:r>
            <a:br>
              <a:rPr lang="en-IN" sz="4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CC4BC3D-6EA0-4E83-9A03-3AC2F9B9FB59}"/>
              </a:ext>
            </a:extLst>
          </p:cNvPr>
          <p:cNvSpPr>
            <a:spLocks noGrp="1"/>
          </p:cNvSpPr>
          <p:nvPr>
            <p:ph idx="1"/>
          </p:nvPr>
        </p:nvSpPr>
        <p:spPr>
          <a:xfrm>
            <a:off x="1098700" y="2064546"/>
            <a:ext cx="10058400" cy="3917504"/>
          </a:xfrm>
        </p:spPr>
        <p:txBody>
          <a:bodyPr>
            <a:normAutofit fontScale="70000" lnSpcReduction="20000"/>
          </a:bodyPr>
          <a:lstStyle/>
          <a:p>
            <a:pPr marL="360000" indent="-285750" algn="just" defTabSz="457200">
              <a:buFont typeface="Arial" panose="020B0604020202020204" pitchFamily="34" charset="0"/>
              <a:buChar char="•"/>
            </a:pPr>
            <a:r>
              <a:rPr lang="en-US" sz="2600" dirty="0"/>
              <a:t>Jensen, P. S., Martin, D., &amp; Cantwell, D. P., “Comorbidity in ADHD: implications for research, practice, and DSM-V” in Journal of the American Academy of Child &amp; Adolescent Psychiatry,  pp. 1065-1079, 1997.</a:t>
            </a:r>
          </a:p>
          <a:p>
            <a:pPr marL="360000" indent="-285750" algn="just" defTabSz="457200">
              <a:buFont typeface="Arial" panose="020B0604020202020204" pitchFamily="34" charset="0"/>
              <a:buChar char="•"/>
            </a:pPr>
            <a:r>
              <a:rPr lang="en-US" sz="2600" dirty="0"/>
              <a:t>Singh, I., “Biology in Context: Social and Cultural Perspectives on ADHD. Research Review” in Children &amp; society, pp. 360-67, 2002.</a:t>
            </a:r>
          </a:p>
          <a:p>
            <a:pPr marL="360000" indent="-285750" algn="just" defTabSz="457200">
              <a:buFont typeface="Arial" panose="020B0604020202020204" pitchFamily="34" charset="0"/>
              <a:buChar char="•"/>
            </a:pPr>
            <a:r>
              <a:rPr lang="en-US" sz="2600" dirty="0"/>
              <a:t>Sinha, A., Pratik, R., &amp; Panchal, M., “MRI IMAGE SEGMENTATION–A REVIEW”, 2014. </a:t>
            </a:r>
          </a:p>
          <a:p>
            <a:pPr marL="360000" indent="-285750" algn="just" defTabSz="457200">
              <a:buFont typeface="Arial" panose="020B0604020202020204" pitchFamily="34" charset="0"/>
              <a:buChar char="•"/>
            </a:pPr>
            <a:r>
              <a:rPr lang="en-US" sz="2600" dirty="0"/>
              <a:t>Miao, Bo, and </a:t>
            </a:r>
            <a:r>
              <a:rPr lang="en-US" sz="2600" dirty="0" err="1"/>
              <a:t>Yulin</a:t>
            </a:r>
            <a:r>
              <a:rPr lang="en-US" sz="2600" dirty="0"/>
              <a:t> Zhang, "A feature selection method for classification of ADHD" 4th International Conference on Information, Cybernetics and Computational Social Systems (ICCSS). IEEE 2017.</a:t>
            </a:r>
          </a:p>
          <a:p>
            <a:pPr marL="360000" indent="-285750" algn="just" defTabSz="457200">
              <a:buFont typeface="Arial" panose="020B0604020202020204" pitchFamily="34" charset="0"/>
              <a:buChar char="•"/>
            </a:pPr>
            <a:r>
              <a:rPr lang="en-US" sz="2600" dirty="0"/>
              <a:t>Miao, B., Zhang, L. L., Guan, J. L., Meng, Q. F. &amp; Zhang, Y. L. “Classification of ADHD Individuals and Neurotypicals Using Reliable RELIEF: A Resting-State Study” IEEE Access, 7, pp. 62163-62171, 2019. </a:t>
            </a:r>
          </a:p>
          <a:p>
            <a:pPr marL="360000" indent="-285750" algn="just" defTabSz="457200">
              <a:buFont typeface="Arial" panose="020B0604020202020204" pitchFamily="34" charset="0"/>
              <a:buChar char="•"/>
            </a:pPr>
            <a:r>
              <a:rPr lang="en-US" sz="2600" dirty="0"/>
              <a:t>Kaur, S., Singh, S., Arun, P., Kaur, D., &amp; Bajaj, M., “Phase Space Reconstruction of EEG Signals for Classification of ADHD and Control Adults”, in Clinical EEG and Neuroscience, 51(2), pp. 102-113, 2020. </a:t>
            </a:r>
          </a:p>
          <a:p>
            <a:pPr marL="360000" indent="-285750" algn="just" defTabSz="457200">
              <a:buFont typeface="Arial" panose="020B0604020202020204" pitchFamily="34" charset="0"/>
              <a:buChar char="•"/>
            </a:pPr>
            <a:r>
              <a:rPr lang="en-US" sz="2600" dirty="0"/>
              <a:t>Wang, Z., Sun, Y., Shen, Q., &amp; Cao, L., “Dilated 3D Convolutional Neural Networks for Brain MRI Data Classification” IEEE Access, 7, pp. 134388-134398, 2019. </a:t>
            </a:r>
          </a:p>
          <a:p>
            <a:pPr algn="just">
              <a:buFont typeface="Arial" panose="020B0604020202020204" pitchFamily="34" charset="0"/>
              <a:buChar char="•"/>
            </a:pPr>
            <a:endParaRPr lang="en-US" dirty="0">
              <a:solidFill>
                <a:schemeClr val="tx1"/>
              </a:solidFill>
            </a:endParaRPr>
          </a:p>
          <a:p>
            <a:pPr algn="just"/>
            <a:endParaRPr lang="en-IN" dirty="0"/>
          </a:p>
        </p:txBody>
      </p:sp>
    </p:spTree>
    <p:extLst>
      <p:ext uri="{BB962C8B-B14F-4D97-AF65-F5344CB8AC3E}">
        <p14:creationId xmlns:p14="http://schemas.microsoft.com/office/powerpoint/2010/main" val="661275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4125" y="343949"/>
            <a:ext cx="9580227" cy="5909310"/>
          </a:xfrm>
          <a:prstGeom prst="rect">
            <a:avLst/>
          </a:prstGeom>
          <a:noFill/>
        </p:spPr>
        <p:txBody>
          <a:bodyPr wrap="square" rtlCol="0">
            <a:spAutoFit/>
          </a:bodyPr>
          <a:lstStyle/>
          <a:p>
            <a:pPr marL="93663" indent="-93663" algn="just" defTabSz="269875"/>
            <a:endParaRPr lang="en-US" dirty="0"/>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Wang, </a:t>
            </a:r>
            <a:r>
              <a:rPr lang="en-US" dirty="0" err="1">
                <a:solidFill>
                  <a:schemeClr val="tx1">
                    <a:lumMod val="75000"/>
                    <a:lumOff val="25000"/>
                  </a:schemeClr>
                </a:solidFill>
              </a:rPr>
              <a:t>Tianyi</a:t>
            </a:r>
            <a:r>
              <a:rPr lang="en-US" dirty="0">
                <a:solidFill>
                  <a:schemeClr val="tx1">
                    <a:lumMod val="75000"/>
                    <a:lumOff val="25000"/>
                  </a:schemeClr>
                </a:solidFill>
              </a:rPr>
              <a:t>, and Sei-</a:t>
            </a:r>
            <a:r>
              <a:rPr lang="en-US" dirty="0" err="1">
                <a:solidFill>
                  <a:schemeClr val="tx1">
                    <a:lumMod val="75000"/>
                    <a:lumOff val="25000"/>
                  </a:schemeClr>
                </a:solidFill>
              </a:rPr>
              <a:t>ichiro</a:t>
            </a:r>
            <a:r>
              <a:rPr lang="en-US" dirty="0">
                <a:solidFill>
                  <a:schemeClr val="tx1">
                    <a:lumMod val="75000"/>
                    <a:lumOff val="25000"/>
                  </a:schemeClr>
                </a:solidFill>
              </a:rPr>
              <a:t> </a:t>
            </a:r>
            <a:r>
              <a:rPr lang="en-US" dirty="0" err="1">
                <a:solidFill>
                  <a:schemeClr val="tx1">
                    <a:lumMod val="75000"/>
                    <a:lumOff val="25000"/>
                  </a:schemeClr>
                </a:solidFill>
              </a:rPr>
              <a:t>Kamata</a:t>
            </a:r>
            <a:r>
              <a:rPr lang="en-US" dirty="0">
                <a:solidFill>
                  <a:schemeClr val="tx1">
                    <a:lumMod val="75000"/>
                    <a:lumOff val="25000"/>
                  </a:schemeClr>
                </a:solidFill>
              </a:rPr>
              <a:t>. "Classification of Structural MRI Images in </a:t>
            </a:r>
            <a:r>
              <a:rPr lang="en-US" dirty="0" err="1">
                <a:solidFill>
                  <a:schemeClr val="tx1">
                    <a:lumMod val="75000"/>
                    <a:lumOff val="25000"/>
                  </a:schemeClr>
                </a:solidFill>
              </a:rPr>
              <a:t>Adhd</a:t>
            </a:r>
            <a:r>
              <a:rPr lang="en-US" dirty="0">
                <a:solidFill>
                  <a:schemeClr val="tx1">
                    <a:lumMod val="75000"/>
                    <a:lumOff val="25000"/>
                  </a:schemeClr>
                </a:solidFill>
              </a:rPr>
              <a:t> Using 3D Fractal Dimension Complexity Map." 2019 IEEE International Conference on Image Processing (ICIP). IEEE. </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 </a:t>
            </a:r>
            <a:r>
              <a:rPr lang="en-US" dirty="0" err="1">
                <a:solidFill>
                  <a:schemeClr val="tx1">
                    <a:lumMod val="75000"/>
                    <a:lumOff val="25000"/>
                  </a:schemeClr>
                </a:solidFill>
              </a:rPr>
              <a:t>Alchalabi</a:t>
            </a:r>
            <a:r>
              <a:rPr lang="en-US" dirty="0">
                <a:solidFill>
                  <a:schemeClr val="tx1">
                    <a:lumMod val="75000"/>
                    <a:lumOff val="25000"/>
                  </a:schemeClr>
                </a:solidFill>
              </a:rPr>
              <a:t>, A. E., </a:t>
            </a:r>
            <a:r>
              <a:rPr lang="en-US" dirty="0" err="1">
                <a:solidFill>
                  <a:schemeClr val="tx1">
                    <a:lumMod val="75000"/>
                    <a:lumOff val="25000"/>
                  </a:schemeClr>
                </a:solidFill>
              </a:rPr>
              <a:t>Shirmohammadi</a:t>
            </a:r>
            <a:r>
              <a:rPr lang="en-US" dirty="0">
                <a:solidFill>
                  <a:schemeClr val="tx1">
                    <a:lumMod val="75000"/>
                    <a:lumOff val="25000"/>
                  </a:schemeClr>
                </a:solidFill>
              </a:rPr>
              <a:t>, S., </a:t>
            </a:r>
            <a:r>
              <a:rPr lang="en-US" dirty="0" err="1">
                <a:solidFill>
                  <a:schemeClr val="tx1">
                    <a:lumMod val="75000"/>
                    <a:lumOff val="25000"/>
                  </a:schemeClr>
                </a:solidFill>
              </a:rPr>
              <a:t>Eddin</a:t>
            </a:r>
            <a:r>
              <a:rPr lang="en-US" dirty="0">
                <a:solidFill>
                  <a:schemeClr val="tx1">
                    <a:lumMod val="75000"/>
                    <a:lumOff val="25000"/>
                  </a:schemeClr>
                </a:solidFill>
              </a:rPr>
              <a:t>, A. N., &amp; </a:t>
            </a:r>
            <a:r>
              <a:rPr lang="en-US" dirty="0" err="1">
                <a:solidFill>
                  <a:schemeClr val="tx1">
                    <a:lumMod val="75000"/>
                    <a:lumOff val="25000"/>
                  </a:schemeClr>
                </a:solidFill>
              </a:rPr>
              <a:t>Elsharnouby</a:t>
            </a:r>
            <a:r>
              <a:rPr lang="en-US" dirty="0">
                <a:solidFill>
                  <a:schemeClr val="tx1">
                    <a:lumMod val="75000"/>
                    <a:lumOff val="25000"/>
                  </a:schemeClr>
                </a:solidFill>
              </a:rPr>
              <a:t>, M., “FOCUS: detecting ADHD patients by an EEG-based serious game”, in IEEE Transactions on Instrumentation and Measurement, 67(7), pp. 1512-1520, 2018. </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 Kaur, S., Arun, P., Singh, S., &amp; Kaur, D., “EEG Based Decision Support System to Diagnose Adults with ADHD” in 2018 IEEE Applied Signal Processing Conference (ASPCON), pp. 87-91, IEEE. </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Bledsoe, J. C., Xiao, D., </a:t>
            </a:r>
            <a:r>
              <a:rPr lang="en-US" dirty="0" err="1">
                <a:solidFill>
                  <a:schemeClr val="tx1">
                    <a:lumMod val="75000"/>
                    <a:lumOff val="25000"/>
                  </a:schemeClr>
                </a:solidFill>
              </a:rPr>
              <a:t>Chaovalitwongse</a:t>
            </a:r>
            <a:r>
              <a:rPr lang="en-US" dirty="0">
                <a:solidFill>
                  <a:schemeClr val="tx1">
                    <a:lumMod val="75000"/>
                    <a:lumOff val="25000"/>
                  </a:schemeClr>
                </a:solidFill>
              </a:rPr>
              <a:t>, A., Mehta, S., Grabowski, T. J., </a:t>
            </a:r>
            <a:r>
              <a:rPr lang="en-US" dirty="0" err="1">
                <a:solidFill>
                  <a:schemeClr val="tx1">
                    <a:lumMod val="75000"/>
                    <a:lumOff val="25000"/>
                  </a:schemeClr>
                </a:solidFill>
              </a:rPr>
              <a:t>Semrud-Clikeman</a:t>
            </a:r>
            <a:r>
              <a:rPr lang="en-US" dirty="0">
                <a:solidFill>
                  <a:schemeClr val="tx1">
                    <a:lumMod val="75000"/>
                    <a:lumOff val="25000"/>
                  </a:schemeClr>
                </a:solidFill>
              </a:rPr>
              <a:t>, M., ... &amp; </a:t>
            </a:r>
            <a:r>
              <a:rPr lang="en-US" dirty="0" err="1">
                <a:solidFill>
                  <a:schemeClr val="tx1">
                    <a:lumMod val="75000"/>
                    <a:lumOff val="25000"/>
                  </a:schemeClr>
                </a:solidFill>
              </a:rPr>
              <a:t>Breiger</a:t>
            </a:r>
            <a:r>
              <a:rPr lang="en-US" dirty="0">
                <a:solidFill>
                  <a:schemeClr val="tx1">
                    <a:lumMod val="75000"/>
                    <a:lumOff val="25000"/>
                  </a:schemeClr>
                </a:solidFill>
              </a:rPr>
              <a:t>, D., “Diagnostic classification of ADHD versus control: support vector machine classification using brief neuropsychological assessment” in Journal of attention disorders, 1087054716649666, 2016. </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hlinkClick r:id="rId2">
                  <a:extLst>
                    <a:ext uri="{A12FA001-AC4F-418D-AE19-62706E023703}">
                      <ahyp:hlinkClr xmlns:ahyp="http://schemas.microsoft.com/office/drawing/2018/hyperlinkcolor" val="tx"/>
                    </a:ext>
                  </a:extLst>
                </a:hlinkClick>
              </a:rPr>
              <a:t>www.cdc.gov</a:t>
            </a:r>
            <a:r>
              <a:rPr lang="en-US" dirty="0">
                <a:solidFill>
                  <a:schemeClr val="tx1">
                    <a:lumMod val="75000"/>
                    <a:lumOff val="25000"/>
                  </a:schemeClr>
                </a:solidFill>
              </a:rPr>
              <a:t> for learning about ADHD, its types, symptoms , diagnosis etc(last accessed time 10:30 pm 26-11-2021)</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 www.ieeexplore.ieee.org</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 </a:t>
            </a:r>
            <a:r>
              <a:rPr lang="en-US" dirty="0" err="1">
                <a:solidFill>
                  <a:schemeClr val="tx1">
                    <a:lumMod val="75000"/>
                    <a:lumOff val="25000"/>
                  </a:schemeClr>
                </a:solidFill>
              </a:rPr>
              <a:t>Javatpoint</a:t>
            </a:r>
            <a:r>
              <a:rPr lang="en-US" dirty="0">
                <a:solidFill>
                  <a:schemeClr val="tx1">
                    <a:lumMod val="75000"/>
                    <a:lumOff val="25000"/>
                  </a:schemeClr>
                </a:solidFill>
              </a:rPr>
              <a:t> Machine Learning tutorial (last accessed time 10:30 pm 26-11-2021)</a:t>
            </a:r>
          </a:p>
          <a:p>
            <a:pPr marL="269875" indent="-269875" algn="just" defTabSz="269875">
              <a:buClr>
                <a:schemeClr val="accent1"/>
              </a:buClr>
              <a:buFont typeface="Arial" panose="020B0604020202020204" pitchFamily="34" charset="0"/>
              <a:buChar char="•"/>
            </a:pPr>
            <a:r>
              <a:rPr lang="en-US" dirty="0">
                <a:solidFill>
                  <a:schemeClr val="tx1">
                    <a:lumMod val="75000"/>
                    <a:lumOff val="25000"/>
                  </a:schemeClr>
                </a:solidFill>
              </a:rPr>
              <a:t> </a:t>
            </a:r>
            <a:r>
              <a:rPr lang="en-US" dirty="0" err="1">
                <a:solidFill>
                  <a:schemeClr val="tx1">
                    <a:lumMod val="75000"/>
                    <a:lumOff val="25000"/>
                  </a:schemeClr>
                </a:solidFill>
              </a:rPr>
              <a:t>GeeksForGeeks</a:t>
            </a:r>
            <a:r>
              <a:rPr lang="en-US" dirty="0">
                <a:solidFill>
                  <a:schemeClr val="tx1">
                    <a:lumMod val="75000"/>
                    <a:lumOff val="25000"/>
                  </a:schemeClr>
                </a:solidFill>
              </a:rPr>
              <a:t> tutorials on machine learning (last accessed time 10:30 pm 26-11-2021</a:t>
            </a:r>
          </a:p>
          <a:p>
            <a:pPr algn="just"/>
            <a:endParaRPr lang="en-US" dirty="0"/>
          </a:p>
          <a:p>
            <a:pPr marL="285750" indent="-285750" algn="just">
              <a:buFont typeface="Arial" panose="020B0604020202020204" pitchFamily="34" charset="0"/>
              <a:buChar char="•"/>
            </a:pPr>
            <a:endParaRPr lang="en-US" dirty="0"/>
          </a:p>
          <a:p>
            <a:pPr algn="just"/>
            <a:endParaRPr lang="en-US" dirty="0"/>
          </a:p>
        </p:txBody>
      </p:sp>
    </p:spTree>
    <p:extLst>
      <p:ext uri="{BB962C8B-B14F-4D97-AF65-F5344CB8AC3E}">
        <p14:creationId xmlns:p14="http://schemas.microsoft.com/office/powerpoint/2010/main" val="383912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C522-03EC-4B1A-A1A0-E8054C724B89}"/>
              </a:ext>
            </a:extLst>
          </p:cNvPr>
          <p:cNvSpPr>
            <a:spLocks noGrp="1"/>
          </p:cNvSpPr>
          <p:nvPr>
            <p:ph type="title"/>
          </p:nvPr>
        </p:nvSpPr>
        <p:spPr>
          <a:xfrm>
            <a:off x="1186927" y="594360"/>
            <a:ext cx="10058400" cy="1034626"/>
          </a:xfrm>
        </p:spPr>
        <p:txBody>
          <a:bodyPr/>
          <a:lstStyle/>
          <a:p>
            <a:pPr algn="ctr"/>
            <a:r>
              <a:rPr lang="en-IN" b="1" dirty="0"/>
              <a:t>Scope of the Project</a:t>
            </a:r>
          </a:p>
        </p:txBody>
      </p:sp>
      <p:sp>
        <p:nvSpPr>
          <p:cNvPr id="3" name="Content Placeholder 2">
            <a:extLst>
              <a:ext uri="{FF2B5EF4-FFF2-40B4-BE49-F238E27FC236}">
                <a16:creationId xmlns:a16="http://schemas.microsoft.com/office/drawing/2014/main" id="{544648F5-D93A-4D92-BE2F-01BA39ACFBB9}"/>
              </a:ext>
            </a:extLst>
          </p:cNvPr>
          <p:cNvSpPr>
            <a:spLocks noGrp="1"/>
          </p:cNvSpPr>
          <p:nvPr>
            <p:ph idx="1"/>
          </p:nvPr>
        </p:nvSpPr>
        <p:spPr>
          <a:xfrm>
            <a:off x="1186926" y="2132708"/>
            <a:ext cx="9968753" cy="1979506"/>
          </a:xfrm>
        </p:spPr>
        <p:txBody>
          <a:bodyPr>
            <a:normAutofit/>
          </a:bodyPr>
          <a:lstStyle/>
          <a:p>
            <a:pPr marL="542925" lvl="1" indent="-342900" algn="just">
              <a:buFont typeface="+mj-lt"/>
              <a:buAutoNum type="arabicPeriod"/>
            </a:pPr>
            <a:r>
              <a:rPr lang="en-US" dirty="0"/>
              <a:t>The scope of this project is to cut down on the labor time and cost required to be put down in the laboratories testing the Attention Deficit Hyperactivity disorder(ADHD) samples and thus allow the doctors to be able to treat more patients in the same amount of time and be able to detect the problem in an early stage. </a:t>
            </a:r>
          </a:p>
          <a:p>
            <a:pPr marL="542925" lvl="1" indent="-342900" algn="just">
              <a:buFont typeface="+mj-lt"/>
              <a:buAutoNum type="arabicPeriod"/>
            </a:pPr>
            <a:r>
              <a:rPr lang="en-US" dirty="0"/>
              <a:t>With the use </a:t>
            </a:r>
            <a:r>
              <a:rPr lang="en-US"/>
              <a:t>of machine-learning </a:t>
            </a:r>
            <a:r>
              <a:rPr lang="en-US" dirty="0"/>
              <a:t>methods and techniques we aim to collaborate to the betterment of the Attention Deficit Hyperactivity disorder Detection and classifications and in turn help the people suffering from mental disorder. </a:t>
            </a:r>
            <a:endParaRPr lang="en-IN" dirty="0"/>
          </a:p>
        </p:txBody>
      </p:sp>
      <p:pic>
        <p:nvPicPr>
          <p:cNvPr id="5" name="Picture 4">
            <a:extLst>
              <a:ext uri="{FF2B5EF4-FFF2-40B4-BE49-F238E27FC236}">
                <a16:creationId xmlns:a16="http://schemas.microsoft.com/office/drawing/2014/main" id="{7944C9E0-2B37-47F8-A97B-8E6FE928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915" y="4358639"/>
            <a:ext cx="4286250" cy="1905001"/>
          </a:xfrm>
          <a:prstGeom prst="rect">
            <a:avLst/>
          </a:prstGeom>
        </p:spPr>
      </p:pic>
    </p:spTree>
    <p:extLst>
      <p:ext uri="{BB962C8B-B14F-4D97-AF65-F5344CB8AC3E}">
        <p14:creationId xmlns:p14="http://schemas.microsoft.com/office/powerpoint/2010/main" val="51532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5887" y="1924674"/>
            <a:ext cx="9580227" cy="2123658"/>
          </a:xfrm>
          <a:prstGeom prst="rect">
            <a:avLst/>
          </a:prstGeom>
          <a:noFill/>
        </p:spPr>
        <p:txBody>
          <a:bodyPr wrap="square" rtlCol="0">
            <a:spAutoFit/>
          </a:bodyPr>
          <a:lstStyle/>
          <a:p>
            <a:pPr algn="ctr"/>
            <a:r>
              <a:rPr lang="en-US" sz="9600" dirty="0">
                <a:solidFill>
                  <a:schemeClr val="tx1">
                    <a:lumMod val="75000"/>
                    <a:lumOff val="25000"/>
                  </a:schemeClr>
                </a:solidFill>
              </a:rPr>
              <a:t>THANK YOU</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DCCC99C5-66F7-42F2-AA00-7260CCDC5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654" y="3578290"/>
            <a:ext cx="1620507" cy="2155686"/>
          </a:xfrm>
          <a:prstGeom prst="rect">
            <a:avLst/>
          </a:prstGeom>
        </p:spPr>
      </p:pic>
      <p:pic>
        <p:nvPicPr>
          <p:cNvPr id="4" name="Picture 3">
            <a:extLst>
              <a:ext uri="{FF2B5EF4-FFF2-40B4-BE49-F238E27FC236}">
                <a16:creationId xmlns:a16="http://schemas.microsoft.com/office/drawing/2014/main" id="{C996AE20-FCB3-4CB4-A01B-DB88987477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0038" y="239030"/>
            <a:ext cx="1620507" cy="2114163"/>
          </a:xfrm>
          <a:prstGeom prst="rect">
            <a:avLst/>
          </a:prstGeom>
        </p:spPr>
      </p:pic>
    </p:spTree>
    <p:extLst>
      <p:ext uri="{BB962C8B-B14F-4D97-AF65-F5344CB8AC3E}">
        <p14:creationId xmlns:p14="http://schemas.microsoft.com/office/powerpoint/2010/main" val="30421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316E-BD8B-4034-97B8-0FF92F3BCB70}"/>
              </a:ext>
            </a:extLst>
          </p:cNvPr>
          <p:cNvSpPr>
            <a:spLocks noGrp="1"/>
          </p:cNvSpPr>
          <p:nvPr>
            <p:ph type="title"/>
          </p:nvPr>
        </p:nvSpPr>
        <p:spPr>
          <a:xfrm>
            <a:off x="1097280" y="612608"/>
            <a:ext cx="10058400" cy="813995"/>
          </a:xfrm>
        </p:spPr>
        <p:txBody>
          <a:bodyPr/>
          <a:lstStyle/>
          <a:p>
            <a:pPr algn="ctr"/>
            <a:r>
              <a:rPr lang="en-IN" b="1" dirty="0"/>
              <a:t>Literature Survey</a:t>
            </a:r>
          </a:p>
        </p:txBody>
      </p:sp>
      <p:sp>
        <p:nvSpPr>
          <p:cNvPr id="5" name="Content Placeholder 4">
            <a:extLst>
              <a:ext uri="{FF2B5EF4-FFF2-40B4-BE49-F238E27FC236}">
                <a16:creationId xmlns:a16="http://schemas.microsoft.com/office/drawing/2014/main" id="{8D5E8130-1B9C-491D-AFF1-1D3327085C80}"/>
              </a:ext>
            </a:extLst>
          </p:cNvPr>
          <p:cNvSpPr>
            <a:spLocks noGrp="1"/>
          </p:cNvSpPr>
          <p:nvPr>
            <p:ph idx="1"/>
          </p:nvPr>
        </p:nvSpPr>
        <p:spPr>
          <a:xfrm>
            <a:off x="1199626" y="1621615"/>
            <a:ext cx="9956054" cy="4328563"/>
          </a:xfrm>
        </p:spPr>
        <p:txBody>
          <a:bodyPr>
            <a:normAutofit fontScale="92500"/>
          </a:bodyPr>
          <a:lstStyle/>
          <a:p>
            <a:pPr marL="201168" marR="379730" lvl="1" indent="0" algn="just">
              <a:lnSpc>
                <a:spcPct val="148000"/>
              </a:lnSpc>
              <a:spcBef>
                <a:spcPts val="5"/>
              </a:spcBef>
              <a:spcAft>
                <a:spcPts val="0"/>
              </a:spcAft>
              <a:buSzPts val="800"/>
              <a:buNone/>
              <a:tabLst>
                <a:tab pos="410210" algn="l"/>
              </a:tabLst>
            </a:pPr>
            <a:r>
              <a:rPr lang="en-US" sz="2000" b="1" spc="0" dirty="0">
                <a:solidFill>
                  <a:srgbClr val="202020"/>
                </a:solidFill>
                <a:effectLst/>
                <a:ea typeface="Times New Roman" panose="02020603050405020304" pitchFamily="18" charset="0"/>
              </a:rPr>
              <a:t>Zou, Liang, Jiannan Zheng, and Martin J. McKeown, "Deep learning based automatic diagnoses of attention deficit hyperactive disorder" in 2017 Global Conference on Signal and Information Processing (</a:t>
            </a:r>
            <a:r>
              <a:rPr lang="en-US" sz="2000" b="1" spc="0" dirty="0" err="1">
                <a:solidFill>
                  <a:srgbClr val="202020"/>
                </a:solidFill>
                <a:effectLst/>
                <a:ea typeface="Times New Roman" panose="02020603050405020304" pitchFamily="18" charset="0"/>
              </a:rPr>
              <a:t>GlobalSIP</a:t>
            </a:r>
            <a:r>
              <a:rPr lang="en-US" sz="2000" b="1" spc="0" dirty="0">
                <a:solidFill>
                  <a:srgbClr val="202020"/>
                </a:solidFill>
                <a:effectLst/>
                <a:ea typeface="Times New Roman" panose="02020603050405020304" pitchFamily="18" charset="0"/>
              </a:rPr>
              <a:t>).</a:t>
            </a:r>
            <a:endParaRPr lang="en-IN" sz="2000" b="1" spc="0" dirty="0">
              <a:effectLst/>
              <a:ea typeface="Times New Roman" panose="02020603050405020304" pitchFamily="18" charset="0"/>
            </a:endParaRPr>
          </a:p>
          <a:p>
            <a:pPr marL="590550" marR="250825" lvl="1" indent="-342900" algn="just">
              <a:lnSpc>
                <a:spcPct val="150000"/>
              </a:lnSpc>
              <a:spcBef>
                <a:spcPts val="660"/>
              </a:spcBef>
              <a:spcAft>
                <a:spcPts val="0"/>
              </a:spcAft>
              <a:buFont typeface="+mj-lt"/>
              <a:buAutoNum type="arabicPeriod"/>
            </a:pPr>
            <a:r>
              <a:rPr lang="en-US" dirty="0">
                <a:effectLst/>
                <a:ea typeface="Times New Roman" panose="02020603050405020304" pitchFamily="18" charset="0"/>
              </a:rPr>
              <a:t>This paper follows the method of deep learning </a:t>
            </a:r>
            <a:r>
              <a:rPr lang="en-US" spc="10" dirty="0">
                <a:effectLst/>
                <a:ea typeface="Times New Roman" panose="02020603050405020304" pitchFamily="18" charset="0"/>
              </a:rPr>
              <a:t>to </a:t>
            </a:r>
            <a:r>
              <a:rPr lang="en-US" dirty="0">
                <a:effectLst/>
                <a:ea typeface="Times New Roman" panose="02020603050405020304" pitchFamily="18" charset="0"/>
              </a:rPr>
              <a:t>diagnose Attention Deficit Hyperactivity Disorder. </a:t>
            </a:r>
          </a:p>
          <a:p>
            <a:pPr marL="590550" marR="250825" lvl="1" indent="-342900" algn="just">
              <a:lnSpc>
                <a:spcPct val="100000"/>
              </a:lnSpc>
              <a:spcBef>
                <a:spcPts val="660"/>
              </a:spcBef>
              <a:spcAft>
                <a:spcPts val="0"/>
              </a:spcAft>
              <a:buFont typeface="+mj-lt"/>
              <a:buAutoNum type="arabicPeriod"/>
            </a:pPr>
            <a:r>
              <a:rPr lang="en-US" spc="-25" dirty="0">
                <a:effectLst/>
                <a:ea typeface="Times New Roman" panose="02020603050405020304" pitchFamily="18" charset="0"/>
              </a:rPr>
              <a:t>This </a:t>
            </a:r>
            <a:r>
              <a:rPr lang="en-US" dirty="0">
                <a:effectLst/>
                <a:ea typeface="Times New Roman" panose="02020603050405020304" pitchFamily="18" charset="0"/>
              </a:rPr>
              <a:t>paper  increases  the  performance  of  CNN  algorithm  by  taking  the input dataset of three popular types of features of </a:t>
            </a:r>
            <a:r>
              <a:rPr lang="en-US" spc="-25" dirty="0">
                <a:effectLst/>
                <a:ea typeface="Times New Roman" panose="02020603050405020304" pitchFamily="18" charset="0"/>
              </a:rPr>
              <a:t>fMRI </a:t>
            </a:r>
            <a:r>
              <a:rPr lang="en-US" dirty="0">
                <a:effectLst/>
                <a:ea typeface="Times New Roman" panose="02020603050405020304" pitchFamily="18" charset="0"/>
              </a:rPr>
              <a:t>data. </a:t>
            </a:r>
          </a:p>
          <a:p>
            <a:pPr marL="590550" marR="250825" lvl="1" indent="-342900" algn="just">
              <a:lnSpc>
                <a:spcPct val="110000"/>
              </a:lnSpc>
              <a:spcBef>
                <a:spcPts val="660"/>
              </a:spcBef>
              <a:spcAft>
                <a:spcPts val="0"/>
              </a:spcAft>
              <a:buFont typeface="+mj-lt"/>
              <a:buAutoNum type="arabicPeriod"/>
            </a:pPr>
            <a:r>
              <a:rPr lang="en-US" dirty="0">
                <a:effectLst/>
                <a:ea typeface="Times New Roman" panose="02020603050405020304" pitchFamily="18" charset="0"/>
              </a:rPr>
              <a:t>These were combined </a:t>
            </a:r>
            <a:r>
              <a:rPr lang="en-US" spc="10" dirty="0">
                <a:effectLst/>
                <a:ea typeface="Times New Roman" panose="02020603050405020304" pitchFamily="18" charset="0"/>
              </a:rPr>
              <a:t>to </a:t>
            </a:r>
            <a:r>
              <a:rPr lang="en-US" dirty="0">
                <a:effectLst/>
                <a:ea typeface="Times New Roman" panose="02020603050405020304" pitchFamily="18" charset="0"/>
              </a:rPr>
              <a:t>create a </a:t>
            </a:r>
            <a:r>
              <a:rPr lang="en-US" spc="-25" dirty="0">
                <a:effectLst/>
                <a:ea typeface="Times New Roman" panose="02020603050405020304" pitchFamily="18" charset="0"/>
              </a:rPr>
              <a:t>3D </a:t>
            </a:r>
            <a:r>
              <a:rPr lang="en-US" dirty="0">
                <a:effectLst/>
                <a:ea typeface="Times New Roman" panose="02020603050405020304" pitchFamily="18" charset="0"/>
              </a:rPr>
              <a:t>dataset, which further results  </a:t>
            </a:r>
            <a:r>
              <a:rPr lang="en-US" spc="-25" dirty="0">
                <a:effectLst/>
                <a:ea typeface="Times New Roman" panose="02020603050405020304" pitchFamily="18" charset="0"/>
              </a:rPr>
              <a:t>in  </a:t>
            </a:r>
            <a:r>
              <a:rPr lang="en-US" dirty="0">
                <a:effectLst/>
                <a:ea typeface="Times New Roman" panose="02020603050405020304" pitchFamily="18" charset="0"/>
              </a:rPr>
              <a:t>3D  CNN  </a:t>
            </a:r>
            <a:r>
              <a:rPr lang="en-US" spc="-20" dirty="0">
                <a:effectLst/>
                <a:ea typeface="Times New Roman" panose="02020603050405020304" pitchFamily="18" charset="0"/>
              </a:rPr>
              <a:t>model. </a:t>
            </a:r>
            <a:r>
              <a:rPr lang="en-US" dirty="0">
                <a:effectLst/>
                <a:ea typeface="Times New Roman" panose="02020603050405020304" pitchFamily="18" charset="0"/>
              </a:rPr>
              <a:t>As a result this  model  has  encouraged  the  diagnosis  accuracy  </a:t>
            </a:r>
            <a:r>
              <a:rPr lang="en-US" spc="20" dirty="0">
                <a:effectLst/>
                <a:ea typeface="Times New Roman" panose="02020603050405020304" pitchFamily="18" charset="0"/>
              </a:rPr>
              <a:t>of  </a:t>
            </a:r>
            <a:r>
              <a:rPr lang="en-US" dirty="0">
                <a:effectLst/>
                <a:ea typeface="Times New Roman" panose="02020603050405020304" pitchFamily="18" charset="0"/>
              </a:rPr>
              <a:t>ADHD   disease. </a:t>
            </a:r>
          </a:p>
          <a:p>
            <a:pPr marL="590550" marR="250825" lvl="1" indent="-342900" algn="just">
              <a:lnSpc>
                <a:spcPct val="110000"/>
              </a:lnSpc>
              <a:spcBef>
                <a:spcPts val="660"/>
              </a:spcBef>
              <a:spcAft>
                <a:spcPts val="0"/>
              </a:spcAft>
              <a:buFont typeface="+mj-lt"/>
              <a:buAutoNum type="arabicPeriod"/>
            </a:pPr>
            <a:r>
              <a:rPr lang="en-US" dirty="0">
                <a:effectLst/>
                <a:ea typeface="Times New Roman" panose="02020603050405020304" pitchFamily="18" charset="0"/>
              </a:rPr>
              <a:t>Performance </a:t>
            </a:r>
            <a:r>
              <a:rPr lang="en-US" spc="20" dirty="0">
                <a:effectLst/>
                <a:ea typeface="Times New Roman" panose="02020603050405020304" pitchFamily="18" charset="0"/>
              </a:rPr>
              <a:t>of </a:t>
            </a:r>
            <a:r>
              <a:rPr lang="en-US" dirty="0">
                <a:effectLst/>
                <a:ea typeface="Times New Roman" panose="02020603050405020304" pitchFamily="18" charset="0"/>
              </a:rPr>
              <a:t>methods using classifiers </a:t>
            </a:r>
            <a:r>
              <a:rPr lang="en-US" spc="-15" dirty="0">
                <a:effectLst/>
                <a:ea typeface="Times New Roman" panose="02020603050405020304" pitchFamily="18" charset="0"/>
              </a:rPr>
              <a:t>like </a:t>
            </a:r>
            <a:r>
              <a:rPr lang="en-US" dirty="0">
                <a:effectLst/>
                <a:ea typeface="Times New Roman" panose="02020603050405020304" pitchFamily="18" charset="0"/>
              </a:rPr>
              <a:t>multi-kernel learning and SVM were compared to the proposed method </a:t>
            </a:r>
            <a:r>
              <a:rPr lang="en-US" spc="-25" dirty="0">
                <a:effectLst/>
                <a:ea typeface="Times New Roman" panose="02020603050405020304" pitchFamily="18" charset="0"/>
              </a:rPr>
              <a:t>using </a:t>
            </a:r>
            <a:r>
              <a:rPr lang="en-US" dirty="0">
                <a:effectLst/>
                <a:ea typeface="Times New Roman" panose="02020603050405020304" pitchFamily="18" charset="0"/>
              </a:rPr>
              <a:t>3D CNN as classifier based on the ADHD–200</a:t>
            </a:r>
            <a:r>
              <a:rPr lang="en-US" spc="45" dirty="0">
                <a:effectLst/>
                <a:ea typeface="Times New Roman" panose="02020603050405020304" pitchFamily="18" charset="0"/>
              </a:rPr>
              <a:t> </a:t>
            </a:r>
            <a:r>
              <a:rPr lang="en-US" dirty="0">
                <a:effectLst/>
                <a:ea typeface="Times New Roman" panose="02020603050405020304" pitchFamily="18" charset="0"/>
              </a:rPr>
              <a:t>dataset.</a:t>
            </a:r>
            <a:r>
              <a:rPr lang="en-IN" dirty="0">
                <a:ea typeface="Times New Roman" panose="02020603050405020304" pitchFamily="18" charset="0"/>
              </a:rPr>
              <a:t> </a:t>
            </a:r>
            <a:r>
              <a:rPr lang="en-US" dirty="0">
                <a:effectLst/>
                <a:ea typeface="Times New Roman" panose="02020603050405020304" pitchFamily="18" charset="0"/>
              </a:rPr>
              <a:t>They found out that their proposed method gave the highest accuracy of </a:t>
            </a:r>
            <a:r>
              <a:rPr lang="en-US" b="1" dirty="0">
                <a:effectLst/>
                <a:ea typeface="Times New Roman" panose="02020603050405020304" pitchFamily="18" charset="0"/>
              </a:rPr>
              <a:t>65.67%</a:t>
            </a:r>
          </a:p>
          <a:p>
            <a:pPr marL="138430" algn="just">
              <a:spcBef>
                <a:spcPts val="20"/>
              </a:spcBef>
              <a:spcAft>
                <a:spcPts val="0"/>
              </a:spcAft>
            </a:pPr>
            <a:endParaRPr lang="en-US" sz="1800" spc="0" dirty="0">
              <a:solidFill>
                <a:srgbClr val="202020"/>
              </a:solidFill>
              <a:effectLst/>
              <a:latin typeface="Times New Roman" panose="02020603050405020304" pitchFamily="18" charset="0"/>
              <a:ea typeface="Times New Roman" panose="02020603050405020304" pitchFamily="18" charset="0"/>
            </a:endParaRPr>
          </a:p>
          <a:p>
            <a:pPr marL="138430" algn="just">
              <a:spcBef>
                <a:spcPts val="20"/>
              </a:spcBef>
              <a:spcAft>
                <a:spcPts val="0"/>
              </a:spcAft>
            </a:pPr>
            <a:endParaRPr lang="en-US" sz="1800" dirty="0">
              <a:solidFill>
                <a:srgbClr val="202020"/>
              </a:solidFill>
              <a:latin typeface="Times New Roman" panose="02020603050405020304" pitchFamily="18" charset="0"/>
              <a:ea typeface="Times New Roman" panose="02020603050405020304" pitchFamily="18" charset="0"/>
            </a:endParaRPr>
          </a:p>
          <a:p>
            <a:pPr marL="138430" algn="just">
              <a:spcBef>
                <a:spcPts val="20"/>
              </a:spcBef>
              <a:spcAft>
                <a:spcPts val="0"/>
              </a:spcAft>
            </a:pPr>
            <a:endParaRPr lang="en-US" sz="3500" spc="0" dirty="0">
              <a:solidFill>
                <a:srgbClr val="202020"/>
              </a:solidFill>
              <a:effectLst/>
              <a:latin typeface="Times New Roman" panose="02020603050405020304" pitchFamily="18" charset="0"/>
              <a:ea typeface="Times New Roman" panose="02020603050405020304" pitchFamily="18" charset="0"/>
            </a:endParaRPr>
          </a:p>
          <a:p>
            <a:pPr marL="138430" algn="just">
              <a:spcBef>
                <a:spcPts val="20"/>
              </a:spcBef>
              <a:spcAft>
                <a:spcPts val="0"/>
              </a:spcAft>
            </a:pPr>
            <a:endParaRPr lang="en-IN" sz="37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76948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03D5D-BDE2-48C7-875C-D68204C3A82D}"/>
              </a:ext>
            </a:extLst>
          </p:cNvPr>
          <p:cNvSpPr>
            <a:spLocks noGrp="1"/>
          </p:cNvSpPr>
          <p:nvPr>
            <p:ph idx="4294967295"/>
          </p:nvPr>
        </p:nvSpPr>
        <p:spPr>
          <a:xfrm>
            <a:off x="1163047" y="438121"/>
            <a:ext cx="9893643" cy="5719763"/>
          </a:xfrm>
        </p:spPr>
        <p:txBody>
          <a:bodyPr>
            <a:normAutofit fontScale="92500"/>
          </a:bodyPr>
          <a:lstStyle/>
          <a:p>
            <a:pPr marL="0" marR="257810" lvl="0" indent="0" algn="ctr">
              <a:lnSpc>
                <a:spcPct val="148000"/>
              </a:lnSpc>
              <a:spcBef>
                <a:spcPts val="405"/>
              </a:spcBef>
              <a:spcAft>
                <a:spcPts val="0"/>
              </a:spcAft>
              <a:buSzPts val="800"/>
              <a:buNone/>
              <a:tabLst>
                <a:tab pos="410210" algn="l"/>
              </a:tabLst>
            </a:pPr>
            <a:endParaRPr lang="en-US" sz="2100" b="1" dirty="0">
              <a:solidFill>
                <a:srgbClr val="202020"/>
              </a:solidFill>
              <a:latin typeface="Times New Roman" panose="02020603050405020304" pitchFamily="18" charset="0"/>
              <a:ea typeface="Times New Roman" panose="02020603050405020304" pitchFamily="18" charset="0"/>
            </a:endParaRPr>
          </a:p>
          <a:p>
            <a:pPr marL="0" marR="257810" lvl="0" indent="0" algn="ctr">
              <a:lnSpc>
                <a:spcPct val="148000"/>
              </a:lnSpc>
              <a:spcBef>
                <a:spcPts val="405"/>
              </a:spcBef>
              <a:spcAft>
                <a:spcPts val="0"/>
              </a:spcAft>
              <a:buSzPts val="800"/>
              <a:buNone/>
              <a:tabLst>
                <a:tab pos="410210" algn="l"/>
              </a:tabLst>
            </a:pPr>
            <a:r>
              <a:rPr lang="en-US" b="1" spc="0" dirty="0">
                <a:solidFill>
                  <a:srgbClr val="202020"/>
                </a:solidFill>
                <a:effectLst/>
                <a:ea typeface="Times New Roman" panose="02020603050405020304" pitchFamily="18" charset="0"/>
              </a:rPr>
              <a:t>Brown, M. R., Sidhu, </a:t>
            </a:r>
            <a:r>
              <a:rPr lang="en-US" b="1" spc="10" dirty="0">
                <a:solidFill>
                  <a:srgbClr val="202020"/>
                </a:solidFill>
                <a:effectLst/>
                <a:ea typeface="Times New Roman" panose="02020603050405020304" pitchFamily="18" charset="0"/>
              </a:rPr>
              <a:t>G. </a:t>
            </a:r>
            <a:r>
              <a:rPr lang="en-US" b="1" spc="0" dirty="0">
                <a:solidFill>
                  <a:srgbClr val="202020"/>
                </a:solidFill>
                <a:effectLst/>
                <a:ea typeface="Times New Roman" panose="02020603050405020304" pitchFamily="18" charset="0"/>
              </a:rPr>
              <a:t>S., Greiner, R., Asgarian, N., Bastani, M., Silverstone, P. H., ... &amp; Dursun,    S. M.,    “ADHD-200 Global Competition: diagnosing ADHD using personal characteristic data can   outperform resting state fMRI measurements” in </a:t>
            </a:r>
            <a:r>
              <a:rPr lang="en-US" b="1" i="1" spc="0" dirty="0">
                <a:solidFill>
                  <a:srgbClr val="202020"/>
                </a:solidFill>
                <a:effectLst/>
                <a:ea typeface="Times New Roman" panose="02020603050405020304" pitchFamily="18" charset="0"/>
              </a:rPr>
              <a:t>Frontiers in systems  neuroscience</a:t>
            </a:r>
            <a:r>
              <a:rPr lang="en-US" b="1" spc="0" dirty="0">
                <a:solidFill>
                  <a:srgbClr val="202020"/>
                </a:solidFill>
                <a:effectLst/>
                <a:ea typeface="Times New Roman" panose="02020603050405020304" pitchFamily="18" charset="0"/>
              </a:rPr>
              <a:t>, </a:t>
            </a:r>
            <a:r>
              <a:rPr lang="en-US" b="1" i="1" spc="0" dirty="0">
                <a:solidFill>
                  <a:srgbClr val="202020"/>
                </a:solidFill>
                <a:effectLst/>
                <a:ea typeface="Times New Roman" panose="02020603050405020304" pitchFamily="18" charset="0"/>
              </a:rPr>
              <a:t>6</a:t>
            </a:r>
            <a:r>
              <a:rPr lang="en-US" b="1" spc="0" dirty="0">
                <a:solidFill>
                  <a:srgbClr val="202020"/>
                </a:solidFill>
                <a:effectLst/>
                <a:ea typeface="Times New Roman" panose="02020603050405020304" pitchFamily="18" charset="0"/>
              </a:rPr>
              <a:t>, 69,</a:t>
            </a:r>
            <a:r>
              <a:rPr lang="en-US" b="1" spc="-90" dirty="0">
                <a:solidFill>
                  <a:srgbClr val="202020"/>
                </a:solidFill>
                <a:effectLst/>
                <a:ea typeface="Times New Roman" panose="02020603050405020304" pitchFamily="18" charset="0"/>
              </a:rPr>
              <a:t> </a:t>
            </a:r>
            <a:r>
              <a:rPr lang="en-US" b="1" spc="0" dirty="0">
                <a:solidFill>
                  <a:srgbClr val="202020"/>
                </a:solidFill>
                <a:effectLst/>
                <a:ea typeface="Times New Roman" panose="02020603050405020304" pitchFamily="18" charset="0"/>
              </a:rPr>
              <a:t>2012.</a:t>
            </a:r>
            <a:endParaRPr lang="en-US" dirty="0">
              <a:effectLst/>
              <a:latin typeface="Times New Roman" panose="02020603050405020304" pitchFamily="18" charset="0"/>
              <a:ea typeface="Times New Roman" panose="02020603050405020304" pitchFamily="18" charset="0"/>
            </a:endParaRPr>
          </a:p>
          <a:p>
            <a:pPr marL="138430" marR="254000" algn="just">
              <a:lnSpc>
                <a:spcPct val="150000"/>
              </a:lnSpc>
              <a:spcBef>
                <a:spcPts val="635"/>
              </a:spcBef>
              <a:spcAft>
                <a:spcPts val="0"/>
              </a:spcAft>
            </a:pPr>
            <a:endParaRPr lang="en-US" sz="1600" dirty="0">
              <a:effectLst/>
              <a:ea typeface="Times New Roman" panose="02020603050405020304" pitchFamily="18" charset="0"/>
            </a:endParaRPr>
          </a:p>
          <a:p>
            <a:pPr marL="342900" marR="254000" indent="-342900" algn="just">
              <a:lnSpc>
                <a:spcPct val="110000"/>
              </a:lnSpc>
              <a:spcBef>
                <a:spcPts val="635"/>
              </a:spcBef>
              <a:spcAft>
                <a:spcPts val="0"/>
              </a:spcAft>
              <a:buFont typeface="+mj-lt"/>
              <a:buAutoNum type="arabicPeriod"/>
            </a:pPr>
            <a:r>
              <a:rPr lang="en-US" sz="1800" dirty="0">
                <a:effectLst/>
                <a:ea typeface="Times New Roman" panose="02020603050405020304" pitchFamily="18" charset="0"/>
              </a:rPr>
              <a:t>In this research the  researcher  </a:t>
            </a:r>
            <a:r>
              <a:rPr lang="en-US" sz="1800" spc="-15" dirty="0">
                <a:effectLst/>
                <a:ea typeface="Times New Roman" panose="02020603050405020304" pitchFamily="18" charset="0"/>
              </a:rPr>
              <a:t>aims  </a:t>
            </a:r>
            <a:r>
              <a:rPr lang="en-US" sz="1800" dirty="0">
                <a:effectLst/>
                <a:ea typeface="Times New Roman" panose="02020603050405020304" pitchFamily="18" charset="0"/>
              </a:rPr>
              <a:t>to  </a:t>
            </a:r>
            <a:r>
              <a:rPr lang="en-US" sz="1800" spc="-25" dirty="0">
                <a:effectLst/>
                <a:ea typeface="Times New Roman" panose="02020603050405020304" pitchFamily="18" charset="0"/>
              </a:rPr>
              <a:t>build  </a:t>
            </a:r>
            <a:r>
              <a:rPr lang="en-US" sz="1800" dirty="0">
                <a:effectLst/>
                <a:ea typeface="Times New Roman" panose="02020603050405020304" pitchFamily="18" charset="0"/>
              </a:rPr>
              <a:t>an intelligent   model  that   effectively  classifies the </a:t>
            </a:r>
            <a:r>
              <a:rPr lang="en-US" sz="1800" spc="-25" dirty="0">
                <a:effectLst/>
                <a:ea typeface="Times New Roman" panose="02020603050405020304" pitchFamily="18" charset="0"/>
              </a:rPr>
              <a:t>homo </a:t>
            </a:r>
            <a:r>
              <a:rPr lang="en-US" sz="1800" dirty="0">
                <a:effectLst/>
                <a:ea typeface="Times New Roman" panose="02020603050405020304" pitchFamily="18" charset="0"/>
              </a:rPr>
              <a:t>sapiens </a:t>
            </a:r>
            <a:r>
              <a:rPr lang="en-US" sz="1800" spc="-25" dirty="0">
                <a:effectLst/>
                <a:ea typeface="Times New Roman" panose="02020603050405020304" pitchFamily="18" charset="0"/>
              </a:rPr>
              <a:t>fMRI </a:t>
            </a:r>
            <a:r>
              <a:rPr lang="en-US" sz="1800" dirty="0">
                <a:effectLst/>
                <a:ea typeface="Times New Roman" panose="02020603050405020304" pitchFamily="18" charset="0"/>
              </a:rPr>
              <a:t>data into three different categories: </a:t>
            </a:r>
            <a:r>
              <a:rPr lang="en-US" sz="1800" b="1" dirty="0">
                <a:effectLst/>
                <a:ea typeface="Times New Roman" panose="02020603050405020304" pitchFamily="18" charset="0"/>
              </a:rPr>
              <a:t>ADHD-C</a:t>
            </a:r>
            <a:r>
              <a:rPr lang="en-US" sz="1800" dirty="0">
                <a:effectLst/>
                <a:ea typeface="Times New Roman" panose="02020603050405020304" pitchFamily="18" charset="0"/>
              </a:rPr>
              <a:t>, </a:t>
            </a:r>
            <a:r>
              <a:rPr lang="en-US" sz="1800" b="1" dirty="0">
                <a:effectLst/>
                <a:ea typeface="Times New Roman" panose="02020603050405020304" pitchFamily="18" charset="0"/>
              </a:rPr>
              <a:t>ADHD impulsive ADHD  inattentive </a:t>
            </a:r>
            <a:r>
              <a:rPr lang="en-US" sz="1800" dirty="0">
                <a:effectLst/>
                <a:ea typeface="Times New Roman" panose="02020603050405020304" pitchFamily="18" charset="0"/>
              </a:rPr>
              <a:t>(ADHD-I) without taking much advantage </a:t>
            </a:r>
            <a:r>
              <a:rPr lang="en-US" sz="1800" spc="20" dirty="0">
                <a:effectLst/>
                <a:ea typeface="Times New Roman" panose="02020603050405020304" pitchFamily="18" charset="0"/>
              </a:rPr>
              <a:t>of </a:t>
            </a:r>
            <a:r>
              <a:rPr lang="en-US" sz="1800" spc="-25" dirty="0">
                <a:effectLst/>
                <a:ea typeface="Times New Roman" panose="02020603050405020304" pitchFamily="18" charset="0"/>
              </a:rPr>
              <a:t>fMRI </a:t>
            </a:r>
            <a:r>
              <a:rPr lang="en-US" sz="1800" dirty="0">
                <a:effectLst/>
                <a:ea typeface="Times New Roman" panose="02020603050405020304" pitchFamily="18" charset="0"/>
              </a:rPr>
              <a:t>data rather using individuals personal characteristics such as  intelligent  </a:t>
            </a:r>
            <a:r>
              <a:rPr lang="en-US" sz="1800" spc="-30" dirty="0">
                <a:effectLst/>
                <a:ea typeface="Times New Roman" panose="02020603050405020304" pitchFamily="18" charset="0"/>
              </a:rPr>
              <a:t>level,  </a:t>
            </a:r>
            <a:r>
              <a:rPr lang="en-US" sz="1800" dirty="0">
                <a:effectLst/>
                <a:ea typeface="Times New Roman" panose="02020603050405020304" pitchFamily="18" charset="0"/>
              </a:rPr>
              <a:t>age,  gender etc.  </a:t>
            </a:r>
          </a:p>
          <a:p>
            <a:pPr marL="342900" marR="254000" indent="-342900" algn="just">
              <a:lnSpc>
                <a:spcPct val="100000"/>
              </a:lnSpc>
              <a:spcBef>
                <a:spcPts val="635"/>
              </a:spcBef>
              <a:spcAft>
                <a:spcPts val="0"/>
              </a:spcAft>
              <a:buFont typeface="+mj-lt"/>
              <a:buAutoNum type="arabicPeriod"/>
            </a:pPr>
            <a:r>
              <a:rPr lang="en-US" sz="1800" dirty="0">
                <a:effectLst/>
                <a:ea typeface="Times New Roman" panose="02020603050405020304" pitchFamily="18" charset="0"/>
              </a:rPr>
              <a:t>The  researchers  generated  the  variants  of  </a:t>
            </a:r>
            <a:r>
              <a:rPr lang="en-US" sz="1800" spc="-30" dirty="0">
                <a:effectLst/>
                <a:ea typeface="Times New Roman" panose="02020603050405020304" pitchFamily="18" charset="0"/>
              </a:rPr>
              <a:t>fMRI  </a:t>
            </a:r>
            <a:r>
              <a:rPr lang="en-US" sz="1800" dirty="0">
                <a:effectLst/>
                <a:ea typeface="Times New Roman" panose="02020603050405020304" pitchFamily="18" charset="0"/>
              </a:rPr>
              <a:t>data.  </a:t>
            </a:r>
            <a:r>
              <a:rPr lang="en-US" sz="1800" spc="-15" dirty="0">
                <a:effectLst/>
                <a:ea typeface="Times New Roman" panose="02020603050405020304" pitchFamily="18" charset="0"/>
              </a:rPr>
              <a:t>This  </a:t>
            </a:r>
            <a:r>
              <a:rPr lang="en-US" sz="1800" dirty="0">
                <a:effectLst/>
                <a:ea typeface="Times New Roman" panose="02020603050405020304" pitchFamily="18" charset="0"/>
              </a:rPr>
              <a:t>obtained  feature  </a:t>
            </a:r>
            <a:r>
              <a:rPr lang="en-US" sz="1800" spc="-25" dirty="0">
                <a:effectLst/>
                <a:ea typeface="Times New Roman" panose="02020603050405020304" pitchFamily="18" charset="0"/>
              </a:rPr>
              <a:t>set  </a:t>
            </a:r>
            <a:r>
              <a:rPr lang="en-US" sz="1800" dirty="0">
                <a:effectLst/>
                <a:ea typeface="Times New Roman" panose="02020603050405020304" pitchFamily="18" charset="0"/>
              </a:rPr>
              <a:t>were  served  as   input   to   </a:t>
            </a:r>
            <a:r>
              <a:rPr lang="en-US" sz="1800" spc="-15" dirty="0">
                <a:effectLst/>
                <a:ea typeface="Times New Roman" panose="02020603050405020304" pitchFamily="18" charset="0"/>
              </a:rPr>
              <a:t>ML </a:t>
            </a:r>
            <a:r>
              <a:rPr lang="en-US" sz="1800" dirty="0">
                <a:effectLst/>
                <a:ea typeface="Times New Roman" panose="02020603050405020304" pitchFamily="18" charset="0"/>
              </a:rPr>
              <a:t>classifiers which  involves  SVM-linear. </a:t>
            </a:r>
          </a:p>
          <a:p>
            <a:pPr marL="342900" marR="254000" indent="-342900" algn="just">
              <a:lnSpc>
                <a:spcPct val="100000"/>
              </a:lnSpc>
              <a:spcBef>
                <a:spcPts val="635"/>
              </a:spcBef>
              <a:spcAft>
                <a:spcPts val="0"/>
              </a:spcAft>
              <a:buFont typeface="+mj-lt"/>
              <a:buAutoNum type="arabicPeriod"/>
            </a:pPr>
            <a:r>
              <a:rPr lang="en-US" sz="1800" dirty="0">
                <a:effectLst/>
                <a:ea typeface="Times New Roman" panose="02020603050405020304" pitchFamily="18" charset="0"/>
              </a:rPr>
              <a:t>The  training  </a:t>
            </a:r>
            <a:r>
              <a:rPr lang="en-US" sz="1800" spc="-25" dirty="0">
                <a:effectLst/>
                <a:ea typeface="Times New Roman" panose="02020603050405020304" pitchFamily="18" charset="0"/>
              </a:rPr>
              <a:t>is  </a:t>
            </a:r>
            <a:r>
              <a:rPr lang="en-US" sz="1800" dirty="0">
                <a:effectLst/>
                <a:ea typeface="Times New Roman" panose="02020603050405020304" pitchFamily="18" charset="0"/>
              </a:rPr>
              <a:t>carried  out  on  the  several  different   feature sets. Finally the dataset obtained </a:t>
            </a:r>
            <a:r>
              <a:rPr lang="en-US" sz="1800" spc="-25" dirty="0">
                <a:effectLst/>
                <a:ea typeface="Times New Roman" panose="02020603050405020304" pitchFamily="18" charset="0"/>
              </a:rPr>
              <a:t>is </a:t>
            </a:r>
            <a:r>
              <a:rPr lang="en-US" sz="1800" dirty="0">
                <a:effectLst/>
                <a:ea typeface="Times New Roman" panose="02020603050405020304" pitchFamily="18" charset="0"/>
              </a:rPr>
              <a:t>fed  to  the classifier  </a:t>
            </a:r>
            <a:r>
              <a:rPr lang="en-US" sz="1800" spc="10" dirty="0">
                <a:effectLst/>
                <a:ea typeface="Times New Roman" panose="02020603050405020304" pitchFamily="18" charset="0"/>
              </a:rPr>
              <a:t>to  </a:t>
            </a:r>
            <a:r>
              <a:rPr lang="en-US" sz="1800" spc="-25" dirty="0">
                <a:effectLst/>
                <a:ea typeface="Times New Roman" panose="02020603050405020304" pitchFamily="18" charset="0"/>
              </a:rPr>
              <a:t>build  </a:t>
            </a:r>
            <a:r>
              <a:rPr lang="en-US" sz="1800" dirty="0">
                <a:effectLst/>
                <a:ea typeface="Times New Roman" panose="02020603050405020304" pitchFamily="18" charset="0"/>
              </a:rPr>
              <a:t>and  predict  the  ADHD.</a:t>
            </a:r>
            <a:endParaRPr lang="en-US" sz="1800" dirty="0">
              <a:ea typeface="Times New Roman" panose="02020603050405020304" pitchFamily="18" charset="0"/>
            </a:endParaRPr>
          </a:p>
          <a:p>
            <a:pPr marL="342900" marR="254000" indent="-342900" algn="just">
              <a:lnSpc>
                <a:spcPct val="100000"/>
              </a:lnSpc>
              <a:spcBef>
                <a:spcPts val="635"/>
              </a:spcBef>
              <a:spcAft>
                <a:spcPts val="0"/>
              </a:spcAft>
              <a:buFont typeface="+mj-lt"/>
              <a:buAutoNum type="arabicPeriod"/>
            </a:pPr>
            <a:r>
              <a:rPr lang="en-US" sz="1800" dirty="0">
                <a:effectLst/>
                <a:ea typeface="Times New Roman" panose="02020603050405020304" pitchFamily="18" charset="0"/>
              </a:rPr>
              <a:t>The accuracy set by  the  researchers  was  </a:t>
            </a:r>
            <a:r>
              <a:rPr lang="en-US" sz="1800" b="1" dirty="0">
                <a:effectLst/>
                <a:ea typeface="Times New Roman" panose="02020603050405020304" pitchFamily="18" charset="0"/>
              </a:rPr>
              <a:t>64.2%  </a:t>
            </a:r>
            <a:r>
              <a:rPr lang="en-US" sz="1800" dirty="0">
                <a:effectLst/>
                <a:ea typeface="Times New Roman" panose="02020603050405020304" pitchFamily="18" charset="0"/>
              </a:rPr>
              <a:t>for  the  data  used  </a:t>
            </a:r>
            <a:r>
              <a:rPr lang="en-US" sz="1800" spc="-15" dirty="0">
                <a:effectLst/>
                <a:ea typeface="Times New Roman" panose="02020603050405020304" pitchFamily="18" charset="0"/>
              </a:rPr>
              <a:t>at  </a:t>
            </a:r>
            <a:r>
              <a:rPr lang="en-US" sz="1800" dirty="0">
                <a:effectLst/>
                <a:ea typeface="Times New Roman" panose="02020603050405020304" pitchFamily="18" charset="0"/>
              </a:rPr>
              <a:t>the  training  time. The logistic regression   classifier, linear, quadratic, cubic and  kernel  support  vector machine  performed  better  on  all  the  combinations  of  the  feature  sets</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3537368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928E6-E479-47F1-B876-005D321585D1}"/>
              </a:ext>
            </a:extLst>
          </p:cNvPr>
          <p:cNvSpPr>
            <a:spLocks noGrp="1"/>
          </p:cNvSpPr>
          <p:nvPr>
            <p:ph idx="1"/>
          </p:nvPr>
        </p:nvSpPr>
        <p:spPr>
          <a:xfrm>
            <a:off x="1066799" y="384845"/>
            <a:ext cx="10082169" cy="5731328"/>
          </a:xfrm>
        </p:spPr>
        <p:txBody>
          <a:bodyPr>
            <a:normAutofit/>
          </a:bodyPr>
          <a:lstStyle/>
          <a:p>
            <a:pPr marL="0" marR="252730" lvl="0" indent="0" algn="just">
              <a:lnSpc>
                <a:spcPct val="150000"/>
              </a:lnSpc>
              <a:spcBef>
                <a:spcPts val="25"/>
              </a:spcBef>
              <a:spcAft>
                <a:spcPts val="0"/>
              </a:spcAft>
              <a:buSzPts val="800"/>
              <a:buNone/>
              <a:tabLst>
                <a:tab pos="410210" algn="l"/>
              </a:tabLst>
            </a:pPr>
            <a:r>
              <a:rPr lang="en-US" b="1" spc="0" dirty="0">
                <a:effectLst/>
                <a:ea typeface="Times New Roman" panose="02020603050405020304" pitchFamily="18" charset="0"/>
              </a:rPr>
              <a:t>Sidhu, G. S., Asgarian, N., Greiner, R., &amp; Brown, M. R., “Kernel Principal Component Analysis for dimensionality reduction in fMRI-based diagnosis of ADHD” in </a:t>
            </a:r>
            <a:r>
              <a:rPr lang="en-US" b="1" i="1" spc="0" dirty="0">
                <a:effectLst/>
                <a:ea typeface="Times New Roman" panose="02020603050405020304" pitchFamily="18" charset="0"/>
              </a:rPr>
              <a:t>Frontiers in systems neuroscience</a:t>
            </a:r>
            <a:r>
              <a:rPr lang="en-US" b="1" spc="0" dirty="0">
                <a:effectLst/>
                <a:ea typeface="Times New Roman" panose="02020603050405020304" pitchFamily="18" charset="0"/>
              </a:rPr>
              <a:t>, </a:t>
            </a:r>
            <a:r>
              <a:rPr lang="en-US" b="1" i="1" spc="0" dirty="0">
                <a:effectLst/>
                <a:ea typeface="Times New Roman" panose="02020603050405020304" pitchFamily="18" charset="0"/>
              </a:rPr>
              <a:t>6</a:t>
            </a:r>
            <a:r>
              <a:rPr lang="en-US" b="1" spc="0" dirty="0">
                <a:effectLst/>
                <a:ea typeface="Times New Roman" panose="02020603050405020304" pitchFamily="18" charset="0"/>
              </a:rPr>
              <a:t>, 74,</a:t>
            </a:r>
            <a:r>
              <a:rPr lang="en-US" b="1" spc="-95" dirty="0">
                <a:effectLst/>
                <a:ea typeface="Times New Roman" panose="02020603050405020304" pitchFamily="18" charset="0"/>
              </a:rPr>
              <a:t> </a:t>
            </a:r>
            <a:r>
              <a:rPr lang="en-US" b="1" spc="0" dirty="0">
                <a:effectLst/>
                <a:ea typeface="Times New Roman" panose="02020603050405020304" pitchFamily="18" charset="0"/>
              </a:rPr>
              <a:t>2012.</a:t>
            </a:r>
            <a:endParaRPr lang="en-IN" b="1" spc="0" dirty="0">
              <a:effectLst/>
              <a:ea typeface="Times New Roman" panose="02020603050405020304" pitchFamily="18" charset="0"/>
            </a:endParaRPr>
          </a:p>
          <a:p>
            <a:pPr marL="0" indent="0">
              <a:buNone/>
            </a:pPr>
            <a:endParaRPr lang="en-US" sz="1400" dirty="0">
              <a:effectLst/>
              <a:ea typeface="Times New Roman" panose="02020603050405020304" pitchFamily="18" charset="0"/>
            </a:endParaRPr>
          </a:p>
          <a:p>
            <a:pPr marL="342900" indent="-342900" algn="just">
              <a:buFont typeface="+mj-lt"/>
              <a:buAutoNum type="arabicPeriod"/>
            </a:pPr>
            <a:r>
              <a:rPr lang="en-US" sz="1800" dirty="0">
                <a:effectLst/>
                <a:ea typeface="Times New Roman" panose="02020603050405020304" pitchFamily="18" charset="0"/>
              </a:rPr>
              <a:t>In this  work  the  researchers  investigated  functional  Magnetic  Resonance  Image   (fMRI) scans </a:t>
            </a:r>
            <a:r>
              <a:rPr lang="en-US" sz="1800" spc="10" dirty="0">
                <a:effectLst/>
                <a:ea typeface="Times New Roman" panose="02020603050405020304" pitchFamily="18" charset="0"/>
              </a:rPr>
              <a:t>to </a:t>
            </a:r>
            <a:r>
              <a:rPr lang="en-US" sz="1800" spc="-20" dirty="0">
                <a:effectLst/>
                <a:ea typeface="Times New Roman" panose="02020603050405020304" pitchFamily="18" charset="0"/>
              </a:rPr>
              <a:t>come </a:t>
            </a:r>
            <a:r>
              <a:rPr lang="en-US" sz="1800" dirty="0">
                <a:effectLst/>
                <a:ea typeface="Times New Roman" panose="02020603050405020304" pitchFamily="18" charset="0"/>
              </a:rPr>
              <a:t>up with an automated methods of  diagnosis  for  ADHD  and  explored  the different </a:t>
            </a:r>
            <a:r>
              <a:rPr lang="en-US" sz="1800" spc="-30" dirty="0">
                <a:effectLst/>
                <a:ea typeface="Times New Roman" panose="02020603050405020304" pitchFamily="18" charset="0"/>
              </a:rPr>
              <a:t>fMRI </a:t>
            </a:r>
            <a:r>
              <a:rPr lang="en-US" sz="1800" dirty="0">
                <a:effectLst/>
                <a:ea typeface="Times New Roman" panose="02020603050405020304" pitchFamily="18" charset="0"/>
              </a:rPr>
              <a:t>data to compare the diagnostic accuracy by applying various dimensionality reduction methods. </a:t>
            </a:r>
          </a:p>
          <a:p>
            <a:pPr marL="342900" indent="-342900" algn="just">
              <a:buFont typeface="+mj-lt"/>
              <a:buAutoNum type="arabicPeriod"/>
            </a:pPr>
            <a:r>
              <a:rPr lang="en-US" sz="1800" dirty="0">
                <a:effectLst/>
                <a:ea typeface="Times New Roman" panose="02020603050405020304" pitchFamily="18" charset="0"/>
              </a:rPr>
              <a:t>The all over model </a:t>
            </a:r>
            <a:r>
              <a:rPr lang="en-US" sz="1800" spc="-25" dirty="0">
                <a:effectLst/>
                <a:ea typeface="Times New Roman" panose="02020603050405020304" pitchFamily="18" charset="0"/>
              </a:rPr>
              <a:t>is </a:t>
            </a:r>
            <a:r>
              <a:rPr lang="en-US" sz="1800" dirty="0">
                <a:effectLst/>
                <a:ea typeface="Times New Roman" panose="02020603050405020304" pitchFamily="18" charset="0"/>
              </a:rPr>
              <a:t>segregated into two stages that </a:t>
            </a:r>
            <a:r>
              <a:rPr lang="en-US" sz="1800" spc="-35" dirty="0">
                <a:effectLst/>
                <a:ea typeface="Times New Roman" panose="02020603050405020304" pitchFamily="18" charset="0"/>
              </a:rPr>
              <a:t>is </a:t>
            </a:r>
            <a:r>
              <a:rPr lang="en-US" sz="1800" b="1" dirty="0">
                <a:effectLst/>
                <a:ea typeface="Times New Roman" panose="02020603050405020304" pitchFamily="18" charset="0"/>
              </a:rPr>
              <a:t>training </a:t>
            </a:r>
            <a:r>
              <a:rPr lang="en-US" sz="1800" dirty="0">
                <a:effectLst/>
                <a:ea typeface="Times New Roman" panose="02020603050405020304" pitchFamily="18" charset="0"/>
              </a:rPr>
              <a:t>and </a:t>
            </a:r>
            <a:r>
              <a:rPr lang="en-US" sz="1800" b="1" dirty="0">
                <a:effectLst/>
                <a:ea typeface="Times New Roman" panose="02020603050405020304" pitchFamily="18" charset="0"/>
              </a:rPr>
              <a:t>performance</a:t>
            </a:r>
            <a:r>
              <a:rPr lang="en-US" sz="1800" dirty="0">
                <a:effectLst/>
                <a:ea typeface="Times New Roman" panose="02020603050405020304" pitchFamily="18" charset="0"/>
              </a:rPr>
              <a:t>. </a:t>
            </a:r>
          </a:p>
          <a:p>
            <a:pPr marL="342900" indent="-342900" algn="just">
              <a:buFont typeface="+mj-lt"/>
              <a:buAutoNum type="arabicPeriod"/>
            </a:pPr>
            <a:r>
              <a:rPr lang="en-US" sz="1800" dirty="0">
                <a:effectLst/>
                <a:ea typeface="Times New Roman" panose="02020603050405020304" pitchFamily="18" charset="0"/>
              </a:rPr>
              <a:t>While training a model the functional MRI  scans  are  used  to  </a:t>
            </a:r>
            <a:r>
              <a:rPr lang="en-US" sz="1800" spc="-25" dirty="0">
                <a:effectLst/>
                <a:ea typeface="Times New Roman" panose="02020603050405020304" pitchFamily="18" charset="0"/>
              </a:rPr>
              <a:t>build   </a:t>
            </a:r>
            <a:r>
              <a:rPr lang="en-US" sz="1800" dirty="0">
                <a:effectLst/>
                <a:ea typeface="Times New Roman" panose="02020603050405020304" pitchFamily="18" charset="0"/>
              </a:rPr>
              <a:t>a classifier and  </a:t>
            </a:r>
            <a:r>
              <a:rPr lang="en-US" sz="1800" spc="-25" dirty="0">
                <a:effectLst/>
                <a:ea typeface="Times New Roman" panose="02020603050405020304" pitchFamily="18" charset="0"/>
              </a:rPr>
              <a:t>in  </a:t>
            </a:r>
            <a:r>
              <a:rPr lang="en-US" sz="1800" dirty="0">
                <a:effectLst/>
                <a:ea typeface="Times New Roman" panose="02020603050405020304" pitchFamily="18" charset="0"/>
              </a:rPr>
              <a:t>performance  stage  this  classifier  </a:t>
            </a:r>
            <a:r>
              <a:rPr lang="en-US" sz="1800" spc="-35" dirty="0">
                <a:effectLst/>
                <a:ea typeface="Times New Roman" panose="02020603050405020304" pitchFamily="18" charset="0"/>
              </a:rPr>
              <a:t>is</a:t>
            </a:r>
            <a:r>
              <a:rPr lang="en-US" sz="1800" spc="230" dirty="0">
                <a:effectLst/>
                <a:ea typeface="Times New Roman" panose="02020603050405020304" pitchFamily="18" charset="0"/>
              </a:rPr>
              <a:t> </a:t>
            </a:r>
            <a:r>
              <a:rPr lang="en-US" sz="1800" dirty="0">
                <a:effectLst/>
                <a:ea typeface="Times New Roman" panose="02020603050405020304" pitchFamily="18" charset="0"/>
              </a:rPr>
              <a:t>used  to  perform  the  diagnosis  on  the   test dataset. </a:t>
            </a:r>
          </a:p>
          <a:p>
            <a:pPr marL="342900" indent="-342900" algn="just">
              <a:buFont typeface="+mj-lt"/>
              <a:buAutoNum type="arabicPeriod"/>
            </a:pPr>
            <a:r>
              <a:rPr lang="en-US" sz="1800" dirty="0">
                <a:effectLst/>
                <a:ea typeface="Times New Roman" panose="02020603050405020304" pitchFamily="18" charset="0"/>
              </a:rPr>
              <a:t> In  this  model  the  dataset  for  the  ADHD  </a:t>
            </a:r>
            <a:r>
              <a:rPr lang="en-US" sz="1800" spc="-35" dirty="0">
                <a:effectLst/>
                <a:ea typeface="Times New Roman" panose="02020603050405020304" pitchFamily="18" charset="0"/>
              </a:rPr>
              <a:t>is</a:t>
            </a:r>
            <a:r>
              <a:rPr lang="en-US" sz="1800" spc="230" dirty="0">
                <a:effectLst/>
                <a:ea typeface="Times New Roman" panose="02020603050405020304" pitchFamily="18" charset="0"/>
              </a:rPr>
              <a:t> </a:t>
            </a:r>
            <a:r>
              <a:rPr lang="en-US" sz="1800" dirty="0">
                <a:effectLst/>
                <a:ea typeface="Times New Roman" panose="02020603050405020304" pitchFamily="18" charset="0"/>
              </a:rPr>
              <a:t>divided  </a:t>
            </a:r>
            <a:r>
              <a:rPr lang="en-US" sz="1800" spc="-15" dirty="0">
                <a:effectLst/>
                <a:ea typeface="Times New Roman" panose="02020603050405020304" pitchFamily="18" charset="0"/>
              </a:rPr>
              <a:t>into  </a:t>
            </a:r>
            <a:r>
              <a:rPr lang="en-US" sz="1800" dirty="0">
                <a:effectLst/>
                <a:ea typeface="Times New Roman" panose="02020603050405020304" pitchFamily="18" charset="0"/>
              </a:rPr>
              <a:t>two  components  </a:t>
            </a:r>
            <a:r>
              <a:rPr lang="en-US" sz="1800" b="1" dirty="0">
                <a:effectLst/>
                <a:ea typeface="Times New Roman" panose="02020603050405020304" pitchFamily="18" charset="0"/>
              </a:rPr>
              <a:t>phenotypic data </a:t>
            </a:r>
            <a:r>
              <a:rPr lang="en-US" sz="1800" dirty="0">
                <a:effectLst/>
                <a:ea typeface="Times New Roman" panose="02020603050405020304" pitchFamily="18" charset="0"/>
              </a:rPr>
              <a:t>and  </a:t>
            </a:r>
            <a:r>
              <a:rPr lang="en-US" sz="1800" b="1" dirty="0">
                <a:effectLst/>
                <a:ea typeface="Times New Roman" panose="02020603050405020304" pitchFamily="18" charset="0"/>
              </a:rPr>
              <a:t>imaging  data</a:t>
            </a:r>
            <a:r>
              <a:rPr lang="en-US" sz="1800" dirty="0">
                <a:effectLst/>
                <a:ea typeface="Times New Roman" panose="02020603050405020304" pitchFamily="18" charset="0"/>
              </a:rPr>
              <a:t>.  Phenotypic  data  includes  age,  </a:t>
            </a:r>
            <a:r>
              <a:rPr lang="en-US" sz="1800" spc="-25" dirty="0">
                <a:effectLst/>
                <a:ea typeface="Times New Roman" panose="02020603050405020304" pitchFamily="18" charset="0"/>
              </a:rPr>
              <a:t>sex,  </a:t>
            </a:r>
            <a:r>
              <a:rPr lang="en-US" sz="1800" dirty="0">
                <a:effectLst/>
                <a:ea typeface="Times New Roman" panose="02020603050405020304" pitchFamily="18" charset="0"/>
              </a:rPr>
              <a:t>handedness, Intelligence </a:t>
            </a:r>
            <a:r>
              <a:rPr lang="en-US" sz="1800" spc="-25" dirty="0">
                <a:effectLst/>
                <a:ea typeface="Times New Roman" panose="02020603050405020304" pitchFamily="18" charset="0"/>
              </a:rPr>
              <a:t>level, </a:t>
            </a:r>
            <a:r>
              <a:rPr lang="en-US" sz="1800" dirty="0">
                <a:effectLst/>
                <a:ea typeface="Times New Roman" panose="02020603050405020304" pitchFamily="18" charset="0"/>
              </a:rPr>
              <a:t>and scanning sites </a:t>
            </a:r>
            <a:r>
              <a:rPr lang="en-US" sz="1800" spc="20" dirty="0">
                <a:effectLst/>
                <a:ea typeface="Times New Roman" panose="02020603050405020304" pitchFamily="18" charset="0"/>
              </a:rPr>
              <a:t>of </a:t>
            </a:r>
            <a:r>
              <a:rPr lang="en-US" sz="1800" dirty="0">
                <a:effectLst/>
                <a:ea typeface="Times New Roman" panose="02020603050405020304" pitchFamily="18" charset="0"/>
              </a:rPr>
              <a:t>the brain whereas  imaging  data  includes  functional  MRI scans.</a:t>
            </a:r>
          </a:p>
          <a:p>
            <a:pPr marL="0" indent="0" algn="ctr">
              <a:buNone/>
            </a:pPr>
            <a:r>
              <a:rPr lang="en-US" sz="1600" dirty="0">
                <a:effectLst/>
                <a:ea typeface="Times New Roman" panose="02020603050405020304" pitchFamily="18" charset="0"/>
              </a:rPr>
              <a:t>Results for Healthy Vs ADHD class: </a:t>
            </a:r>
            <a:endParaRPr lang="en-IN" sz="1600" dirty="0">
              <a:effectLst/>
              <a:ea typeface="Times New Roman" panose="02020603050405020304" pitchFamily="18" charset="0"/>
            </a:endParaRPr>
          </a:p>
          <a:p>
            <a:endParaRPr lang="en-IN" sz="1400" dirty="0"/>
          </a:p>
        </p:txBody>
      </p:sp>
      <p:graphicFrame>
        <p:nvGraphicFramePr>
          <p:cNvPr id="2" name="Table 3">
            <a:extLst>
              <a:ext uri="{FF2B5EF4-FFF2-40B4-BE49-F238E27FC236}">
                <a16:creationId xmlns:a16="http://schemas.microsoft.com/office/drawing/2014/main" id="{B132ECC0-78EA-415F-A5D1-C299F8420912}"/>
              </a:ext>
            </a:extLst>
          </p:cNvPr>
          <p:cNvGraphicFramePr>
            <a:graphicFrameLocks noGrp="1"/>
          </p:cNvGraphicFramePr>
          <p:nvPr>
            <p:extLst>
              <p:ext uri="{D42A27DB-BD31-4B8C-83A1-F6EECF244321}">
                <p14:modId xmlns:p14="http://schemas.microsoft.com/office/powerpoint/2010/main" val="537984588"/>
              </p:ext>
            </p:extLst>
          </p:nvPr>
        </p:nvGraphicFramePr>
        <p:xfrm>
          <a:off x="2423886" y="5503563"/>
          <a:ext cx="7718490" cy="612610"/>
        </p:xfrm>
        <a:graphic>
          <a:graphicData uri="http://schemas.openxmlformats.org/drawingml/2006/table">
            <a:tbl>
              <a:tblPr firstRow="1" bandRow="1">
                <a:tableStyleId>{5940675A-B579-460E-94D1-54222C63F5DA}</a:tableStyleId>
              </a:tblPr>
              <a:tblGrid>
                <a:gridCol w="2572830">
                  <a:extLst>
                    <a:ext uri="{9D8B030D-6E8A-4147-A177-3AD203B41FA5}">
                      <a16:colId xmlns:a16="http://schemas.microsoft.com/office/drawing/2014/main" val="1523499365"/>
                    </a:ext>
                  </a:extLst>
                </a:gridCol>
                <a:gridCol w="2572830">
                  <a:extLst>
                    <a:ext uri="{9D8B030D-6E8A-4147-A177-3AD203B41FA5}">
                      <a16:colId xmlns:a16="http://schemas.microsoft.com/office/drawing/2014/main" val="4117356744"/>
                    </a:ext>
                  </a:extLst>
                </a:gridCol>
                <a:gridCol w="2572830">
                  <a:extLst>
                    <a:ext uri="{9D8B030D-6E8A-4147-A177-3AD203B41FA5}">
                      <a16:colId xmlns:a16="http://schemas.microsoft.com/office/drawing/2014/main" val="1936186177"/>
                    </a:ext>
                  </a:extLst>
                </a:gridCol>
              </a:tblGrid>
              <a:tr h="191335">
                <a:tc>
                  <a:txBody>
                    <a:bodyPr/>
                    <a:lstStyle/>
                    <a:p>
                      <a:pPr algn="ctr"/>
                      <a:r>
                        <a:rPr kumimoji="0" lang="en-US" sz="14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mn-cs"/>
                        </a:rPr>
                        <a:t>Only Phenotypic dataset</a:t>
                      </a:r>
                      <a:endParaRPr lang="en-IN" sz="1200" dirty="0"/>
                    </a:p>
                  </a:txBody>
                  <a:tcPr/>
                </a:tc>
                <a:tc>
                  <a:txBody>
                    <a:bodyPr/>
                    <a:lstStyle/>
                    <a:p>
                      <a:pPr algn="ctr"/>
                      <a:r>
                        <a:rPr kumimoji="0" lang="en-US" sz="14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mn-cs"/>
                        </a:rPr>
                        <a:t>Only image dataset</a:t>
                      </a:r>
                      <a:endParaRPr lang="en-IN" sz="1200" dirty="0"/>
                    </a:p>
                  </a:txBody>
                  <a:tcPr/>
                </a:tc>
                <a:tc>
                  <a:txBody>
                    <a:bodyPr/>
                    <a:lstStyle/>
                    <a:p>
                      <a:pPr algn="ctr"/>
                      <a:r>
                        <a:rPr kumimoji="0" lang="en-US" sz="14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mn-cs"/>
                        </a:rPr>
                        <a:t>Both</a:t>
                      </a:r>
                      <a:endParaRPr lang="en-IN" sz="1200" dirty="0"/>
                    </a:p>
                  </a:txBody>
                  <a:tcPr/>
                </a:tc>
                <a:extLst>
                  <a:ext uri="{0D108BD9-81ED-4DB2-BD59-A6C34878D82A}">
                    <a16:rowId xmlns:a16="http://schemas.microsoft.com/office/drawing/2014/main" val="1915169906"/>
                  </a:ext>
                </a:extLst>
              </a:tr>
              <a:tr h="307810">
                <a:tc>
                  <a:txBody>
                    <a:bodyPr/>
                    <a:lstStyle/>
                    <a:p>
                      <a:pPr algn="ctr"/>
                      <a:r>
                        <a:rPr kumimoji="0" lang="en-US" sz="1400" b="1"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mn-cs"/>
                        </a:rPr>
                        <a:t>73%</a:t>
                      </a:r>
                      <a:endParaRPr lang="en-IN" sz="1200" b="1" dirty="0"/>
                    </a:p>
                  </a:txBody>
                  <a:tcPr/>
                </a:tc>
                <a:tc>
                  <a:txBody>
                    <a:bodyPr/>
                    <a:lstStyle/>
                    <a:p>
                      <a:pPr algn="ctr"/>
                      <a:r>
                        <a:rPr kumimoji="0" lang="en-US" sz="1400" b="1"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mn-cs"/>
                        </a:rPr>
                        <a:t>50%</a:t>
                      </a:r>
                      <a:endParaRPr lang="en-IN" sz="1200" b="1" dirty="0"/>
                    </a:p>
                  </a:txBody>
                  <a:tcPr/>
                </a:tc>
                <a:tc>
                  <a:txBody>
                    <a:bodyPr/>
                    <a:lstStyle/>
                    <a:p>
                      <a:pPr algn="ctr"/>
                      <a:r>
                        <a:rPr kumimoji="0" lang="en-US" sz="1400" b="1"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mn-cs"/>
                        </a:rPr>
                        <a:t>76%</a:t>
                      </a:r>
                      <a:endParaRPr lang="en-IN" sz="1200" b="1" dirty="0"/>
                    </a:p>
                  </a:txBody>
                  <a:tcPr/>
                </a:tc>
                <a:extLst>
                  <a:ext uri="{0D108BD9-81ED-4DB2-BD59-A6C34878D82A}">
                    <a16:rowId xmlns:a16="http://schemas.microsoft.com/office/drawing/2014/main" val="1407614316"/>
                  </a:ext>
                </a:extLst>
              </a:tr>
            </a:tbl>
          </a:graphicData>
        </a:graphic>
      </p:graphicFrame>
    </p:spTree>
    <p:extLst>
      <p:ext uri="{BB962C8B-B14F-4D97-AF65-F5344CB8AC3E}">
        <p14:creationId xmlns:p14="http://schemas.microsoft.com/office/powerpoint/2010/main" val="60216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B958A-715B-46FD-84B9-F77F36614868}"/>
              </a:ext>
            </a:extLst>
          </p:cNvPr>
          <p:cNvSpPr>
            <a:spLocks noGrp="1"/>
          </p:cNvSpPr>
          <p:nvPr>
            <p:ph idx="1"/>
          </p:nvPr>
        </p:nvSpPr>
        <p:spPr>
          <a:xfrm>
            <a:off x="1157680" y="117446"/>
            <a:ext cx="9997999" cy="5751648"/>
          </a:xfrm>
        </p:spPr>
        <p:txBody>
          <a:bodyPr>
            <a:normAutofit/>
          </a:bodyPr>
          <a:lstStyle/>
          <a:p>
            <a:pPr marL="0" marR="269240" lvl="0" indent="0" algn="just">
              <a:lnSpc>
                <a:spcPct val="148000"/>
              </a:lnSpc>
              <a:spcAft>
                <a:spcPts val="0"/>
              </a:spcAft>
              <a:buSzPts val="800"/>
              <a:buNone/>
              <a:tabLst>
                <a:tab pos="410210" algn="l"/>
              </a:tabLst>
            </a:pPr>
            <a:r>
              <a:rPr lang="en-US" b="1" spc="0" dirty="0">
                <a:effectLst/>
                <a:ea typeface="Times New Roman" panose="02020603050405020304" pitchFamily="18" charset="0"/>
              </a:rPr>
              <a:t>Sen, B., Borle, N. C., Greiner, R., &amp; Brown, M. R., “A general prediction model for the detection of ADHD and Autism using structural and functional MRI”, </a:t>
            </a:r>
            <a:r>
              <a:rPr lang="en-US" b="1" spc="0" dirty="0" err="1">
                <a:effectLst/>
                <a:ea typeface="Times New Roman" panose="02020603050405020304" pitchFamily="18" charset="0"/>
              </a:rPr>
              <a:t>PloS</a:t>
            </a:r>
            <a:r>
              <a:rPr lang="en-US" b="1" spc="0" dirty="0">
                <a:effectLst/>
                <a:ea typeface="Times New Roman" panose="02020603050405020304" pitchFamily="18" charset="0"/>
              </a:rPr>
              <a:t> one, 13(4), e0194856, 2018.</a:t>
            </a:r>
            <a:endParaRPr lang="en-IN" b="1" spc="0" dirty="0">
              <a:effectLst/>
              <a:ea typeface="Times New Roman" panose="02020603050405020304" pitchFamily="18" charset="0"/>
            </a:endParaRPr>
          </a:p>
          <a:p>
            <a:pPr marL="138430" marR="251460" algn="just">
              <a:lnSpc>
                <a:spcPct val="150000"/>
              </a:lnSpc>
              <a:spcBef>
                <a:spcPts val="635"/>
              </a:spcBef>
              <a:spcAft>
                <a:spcPts val="0"/>
              </a:spcAft>
            </a:pPr>
            <a:endParaRPr lang="en-US" sz="1400" dirty="0">
              <a:effectLst/>
              <a:ea typeface="Times New Roman" panose="02020603050405020304" pitchFamily="18" charset="0"/>
            </a:endParaRPr>
          </a:p>
          <a:p>
            <a:pPr marL="389890" marR="251460" indent="-342900" algn="just">
              <a:lnSpc>
                <a:spcPct val="150000"/>
              </a:lnSpc>
              <a:spcBef>
                <a:spcPts val="635"/>
              </a:spcBef>
              <a:spcAft>
                <a:spcPts val="0"/>
              </a:spcAft>
              <a:buFont typeface="+mj-lt"/>
              <a:buAutoNum type="arabicPeriod"/>
            </a:pPr>
            <a:r>
              <a:rPr lang="en-US" sz="1800" dirty="0">
                <a:effectLst/>
                <a:ea typeface="Times New Roman" panose="02020603050405020304" pitchFamily="18" charset="0"/>
              </a:rPr>
              <a:t>In this work the researches explored the naive biological ways to utilize the combinations of the structural connectivity of sMRI scans and functional features of fMRI scans to anticipate whether a person has or doesn’t have ADHD. Two types of scans used are structural MRI, and fMRI. </a:t>
            </a:r>
          </a:p>
          <a:p>
            <a:pPr marL="389890" marR="251460" indent="-342900" algn="just">
              <a:lnSpc>
                <a:spcPct val="150000"/>
              </a:lnSpc>
              <a:spcBef>
                <a:spcPts val="635"/>
              </a:spcBef>
              <a:spcAft>
                <a:spcPts val="0"/>
              </a:spcAft>
              <a:buFont typeface="+mj-lt"/>
              <a:buAutoNum type="arabicPeriod"/>
            </a:pPr>
            <a:r>
              <a:rPr lang="en-US" sz="1800" b="1" dirty="0">
                <a:ea typeface="Times New Roman" panose="02020603050405020304" pitchFamily="18" charset="0"/>
              </a:rPr>
              <a:t>Structural MRI </a:t>
            </a:r>
            <a:r>
              <a:rPr lang="en-US" sz="1800" dirty="0">
                <a:ea typeface="Times New Roman" panose="02020603050405020304" pitchFamily="18" charset="0"/>
              </a:rPr>
              <a:t>provides information on the shape, size and integrity of the brain structure.</a:t>
            </a:r>
          </a:p>
          <a:p>
            <a:pPr marL="389890" marR="251460" indent="-342900" algn="just">
              <a:lnSpc>
                <a:spcPct val="150000"/>
              </a:lnSpc>
              <a:spcBef>
                <a:spcPts val="635"/>
              </a:spcBef>
              <a:spcAft>
                <a:spcPts val="0"/>
              </a:spcAft>
              <a:buFont typeface="+mj-lt"/>
              <a:buAutoNum type="arabicPeriod"/>
            </a:pPr>
            <a:r>
              <a:rPr lang="en-US" sz="1800" b="1" dirty="0">
                <a:ea typeface="Times New Roman" panose="02020603050405020304" pitchFamily="18" charset="0"/>
              </a:rPr>
              <a:t>Functional MRI </a:t>
            </a:r>
            <a:r>
              <a:rPr lang="en-US" sz="1800" dirty="0">
                <a:ea typeface="Times New Roman" panose="02020603050405020304" pitchFamily="18" charset="0"/>
              </a:rPr>
              <a:t>measures brain activity by detecting changes associated with blood flow.</a:t>
            </a:r>
          </a:p>
          <a:p>
            <a:pPr marL="389890" marR="251460" indent="-342900" algn="just">
              <a:lnSpc>
                <a:spcPct val="150000"/>
              </a:lnSpc>
              <a:spcBef>
                <a:spcPts val="635"/>
              </a:spcBef>
              <a:spcAft>
                <a:spcPts val="0"/>
              </a:spcAft>
              <a:buFont typeface="+mj-lt"/>
              <a:buAutoNum type="arabicPeriod"/>
            </a:pPr>
            <a:r>
              <a:rPr lang="en-US" sz="1800" dirty="0">
                <a:effectLst/>
                <a:ea typeface="Times New Roman" panose="02020603050405020304" pitchFamily="18" charset="0"/>
              </a:rPr>
              <a:t>sMRI produces a volumetric representation of the brain anatomy using non-invasive technique. fMRI scans are used to measure Blood Oxygenation Level fluctuation during the brain activities. </a:t>
            </a:r>
            <a:endParaRPr lang="en-US" sz="1800" dirty="0"/>
          </a:p>
          <a:p>
            <a:pPr marL="138430" marR="251460" algn="just">
              <a:lnSpc>
                <a:spcPct val="150000"/>
              </a:lnSpc>
              <a:spcBef>
                <a:spcPts val="635"/>
              </a:spcBef>
              <a:spcAft>
                <a:spcPts val="0"/>
              </a:spcAft>
            </a:pPr>
            <a:endParaRPr lang="en-IN" dirty="0"/>
          </a:p>
        </p:txBody>
      </p:sp>
    </p:spTree>
    <p:extLst>
      <p:ext uri="{BB962C8B-B14F-4D97-AF65-F5344CB8AC3E}">
        <p14:creationId xmlns:p14="http://schemas.microsoft.com/office/powerpoint/2010/main" val="97395751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1981</TotalTime>
  <Words>3553</Words>
  <Application>Microsoft Office PowerPoint</Application>
  <PresentationFormat>Widescreen</PresentationFormat>
  <Paragraphs>564</Paragraphs>
  <Slides>50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Arial</vt:lpstr>
      <vt:lpstr>Calibri</vt:lpstr>
      <vt:lpstr>Calibri Light</vt:lpstr>
      <vt:lpstr>Century Gothic</vt:lpstr>
      <vt:lpstr>Times New Roman</vt:lpstr>
      <vt:lpstr>Wingdings</vt:lpstr>
      <vt:lpstr>Retrospect</vt:lpstr>
      <vt:lpstr>Document</vt:lpstr>
      <vt:lpstr>  MAJOR PROJECT PRESENTATION</vt:lpstr>
      <vt:lpstr>Outline</vt:lpstr>
      <vt:lpstr>PROBLEM INTRODUCTION Motivation</vt:lpstr>
      <vt:lpstr>Project Objective </vt:lpstr>
      <vt:lpstr>Scope of the Project</vt:lpstr>
      <vt:lpstr>Literature Survey</vt:lpstr>
      <vt:lpstr>PowerPoint Presentation</vt:lpstr>
      <vt:lpstr>PowerPoint Presentation</vt:lpstr>
      <vt:lpstr>PowerPoint Presentation</vt:lpstr>
      <vt:lpstr>PowerPoint Presentation</vt:lpstr>
      <vt:lpstr>PowerPoint Presentation</vt:lpstr>
      <vt:lpstr>            Integrated summary of the literature studied </vt:lpstr>
      <vt:lpstr>PowerPoint Presentation</vt:lpstr>
      <vt:lpstr>Proposed Method</vt:lpstr>
      <vt:lpstr>Basic Workflow:</vt:lpstr>
      <vt:lpstr>PowerPoint Presentation</vt:lpstr>
      <vt:lpstr>PowerPoint Presentation</vt:lpstr>
      <vt:lpstr>Implementation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ANALYSIS OF VARIOUS MACHINE LEARING MODEL USED</vt:lpstr>
      <vt:lpstr>Graphical Comparison of Accuracy</vt:lpstr>
      <vt:lpstr>PowerPoint Presentation</vt:lpstr>
      <vt:lpstr>PowerPoint Presentation</vt:lpstr>
      <vt:lpstr>Stakeholders</vt:lpstr>
      <vt:lpstr>PowerPoint Presentation</vt:lpstr>
      <vt:lpstr>PowerPoint Presentation</vt:lpstr>
      <vt:lpstr> 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PRESENTATION</dc:title>
  <dc:creator>Akshat Saxena</dc:creator>
  <cp:lastModifiedBy>Akshat Saxena</cp:lastModifiedBy>
  <cp:revision>147</cp:revision>
  <dcterms:created xsi:type="dcterms:W3CDTF">2021-11-24T12:01:03Z</dcterms:created>
  <dcterms:modified xsi:type="dcterms:W3CDTF">2022-04-16T16:19:15Z</dcterms:modified>
</cp:coreProperties>
</file>